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291" r:id="rId21"/>
    <p:sldId id="474" r:id="rId22"/>
    <p:sldId id="295" r:id="rId23"/>
    <p:sldId id="296" r:id="rId24"/>
    <p:sldId id="297" r:id="rId25"/>
    <p:sldId id="298" r:id="rId26"/>
    <p:sldId id="473" r:id="rId27"/>
    <p:sldId id="508" r:id="rId28"/>
    <p:sldId id="294" r:id="rId29"/>
    <p:sldId id="507" r:id="rId30"/>
    <p:sldId id="268" r:id="rId31"/>
    <p:sldId id="267" r:id="rId32"/>
    <p:sldId id="506" r:id="rId33"/>
    <p:sldId id="509" r:id="rId34"/>
    <p:sldId id="428" r:id="rId35"/>
    <p:sldId id="419" r:id="rId36"/>
    <p:sldId id="422" r:id="rId37"/>
    <p:sldId id="423" r:id="rId38"/>
    <p:sldId id="512" r:id="rId39"/>
    <p:sldId id="274" r:id="rId40"/>
    <p:sldId id="283" r:id="rId41"/>
    <p:sldId id="493" r:id="rId42"/>
    <p:sldId id="459" r:id="rId43"/>
    <p:sldId id="494" r:id="rId44"/>
    <p:sldId id="481" r:id="rId45"/>
    <p:sldId id="482" r:id="rId46"/>
    <p:sldId id="483" r:id="rId47"/>
    <p:sldId id="484" r:id="rId48"/>
    <p:sldId id="485" r:id="rId49"/>
    <p:sldId id="486" r:id="rId50"/>
    <p:sldId id="487" r:id="rId51"/>
    <p:sldId id="489" r:id="rId52"/>
    <p:sldId id="488" r:id="rId53"/>
    <p:sldId id="490" r:id="rId54"/>
    <p:sldId id="496" r:id="rId55"/>
    <p:sldId id="498" r:id="rId56"/>
    <p:sldId id="499" r:id="rId57"/>
    <p:sldId id="501" r:id="rId58"/>
    <p:sldId id="500" r:id="rId59"/>
    <p:sldId id="502" r:id="rId60"/>
    <p:sldId id="505" r:id="rId61"/>
    <p:sldId id="497" r:id="rId62"/>
    <p:sldId id="504" r:id="rId63"/>
    <p:sldId id="503" r:id="rId64"/>
    <p:sldId id="275" r:id="rId65"/>
    <p:sldId id="276" r:id="rId66"/>
    <p:sldId id="277" r:id="rId67"/>
    <p:sldId id="279" r:id="rId68"/>
    <p:sldId id="280" r:id="rId69"/>
    <p:sldId id="511" r:id="rId70"/>
    <p:sldId id="281" r:id="rId71"/>
    <p:sldId id="278" r:id="rId72"/>
    <p:sldId id="430" r:id="rId73"/>
    <p:sldId id="262" r:id="rId74"/>
    <p:sldId id="263" r:id="rId75"/>
    <p:sldId id="282" r:id="rId76"/>
    <p:sldId id="260" r:id="rId77"/>
    <p:sldId id="261" r:id="rId78"/>
    <p:sldId id="434" r:id="rId79"/>
    <p:sldId id="433" r:id="rId80"/>
    <p:sldId id="435" r:id="rId81"/>
    <p:sldId id="436" r:id="rId82"/>
    <p:sldId id="437" r:id="rId83"/>
    <p:sldId id="438" r:id="rId84"/>
    <p:sldId id="432" r:id="rId85"/>
    <p:sldId id="427" r:id="rId86"/>
    <p:sldId id="440" r:id="rId87"/>
    <p:sldId id="420" r:id="rId88"/>
    <p:sldId id="441" r:id="rId89"/>
    <p:sldId id="442" r:id="rId90"/>
    <p:sldId id="443" r:id="rId91"/>
    <p:sldId id="444" r:id="rId92"/>
    <p:sldId id="445" r:id="rId93"/>
    <p:sldId id="352" r:id="rId94"/>
    <p:sldId id="28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57"/>
    <p:restoredTop sz="81914"/>
  </p:normalViewPr>
  <p:slideViewPr>
    <p:cSldViewPr snapToGrid="0">
      <p:cViewPr varScale="1">
        <p:scale>
          <a:sx n="99" d="100"/>
          <a:sy n="99" d="100"/>
        </p:scale>
        <p:origin x="17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a:extLst>
            <a:ext uri="{FF2B5EF4-FFF2-40B4-BE49-F238E27FC236}">
              <a16:creationId xmlns:a16="http://schemas.microsoft.com/office/drawing/2014/main" id="{7CA5AB49-B492-9BB3-8291-9575902611E4}"/>
            </a:ext>
          </a:extLst>
        </p:cNvPr>
        <p:cNvGrpSpPr/>
        <p:nvPr/>
      </p:nvGrpSpPr>
      <p:grpSpPr>
        <a:xfrm>
          <a:off x="0" y="0"/>
          <a:ext cx="0" cy="0"/>
          <a:chOff x="0" y="0"/>
          <a:chExt cx="0" cy="0"/>
        </a:xfrm>
      </p:grpSpPr>
      <p:sp>
        <p:nvSpPr>
          <p:cNvPr id="519" name="Shape 519">
            <a:extLst>
              <a:ext uri="{FF2B5EF4-FFF2-40B4-BE49-F238E27FC236}">
                <a16:creationId xmlns:a16="http://schemas.microsoft.com/office/drawing/2014/main" id="{95CF03AA-7409-20B8-6696-C245BC0D220D}"/>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a:extLst>
              <a:ext uri="{FF2B5EF4-FFF2-40B4-BE49-F238E27FC236}">
                <a16:creationId xmlns:a16="http://schemas.microsoft.com/office/drawing/2014/main" id="{BDF3AA0C-493B-E9AF-37CB-71DDDEF6906A}"/>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31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DAEE0-3C67-7A0D-35BB-FFF79C179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2D258-D4A2-5C4D-5F5B-2C5EA64B92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F6FBA-E26D-8ECC-8E77-956ADF9EF4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0DE36E-494B-DFCA-9E77-9F56FE3B990C}"/>
              </a:ext>
            </a:extLst>
          </p:cNvPr>
          <p:cNvSpPr>
            <a:spLocks noGrp="1"/>
          </p:cNvSpPr>
          <p:nvPr>
            <p:ph type="sldNum" sz="quarter" idx="5"/>
          </p:nvPr>
        </p:nvSpPr>
        <p:spPr/>
        <p:txBody>
          <a:bodyPr/>
          <a:lstStyle/>
          <a:p>
            <a:fld id="{E556CA6E-FF8B-CA4B-9680-EA2F986E67B7}" type="slidenum">
              <a:rPr lang="en-US" smtClean="0"/>
              <a:t>43</a:t>
            </a:fld>
            <a:endParaRPr lang="en-US"/>
          </a:p>
        </p:txBody>
      </p:sp>
    </p:spTree>
    <p:extLst>
      <p:ext uri="{BB962C8B-B14F-4D97-AF65-F5344CB8AC3E}">
        <p14:creationId xmlns:p14="http://schemas.microsoft.com/office/powerpoint/2010/main" val="1945418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program to check if a character ('p') is already upper case.  If it is not upper case, we add 0x20 to the ASCII value to convert it to upper case.  At the end of the program, X2 contains the upper-case value whether the initial value was an upper- or lower-case letter.  The result in X2 is 'P' (upper-case)</a:t>
            </a:r>
          </a:p>
        </p:txBody>
      </p:sp>
      <p:sp>
        <p:nvSpPr>
          <p:cNvPr id="4" name="Slide Number Placeholder 3"/>
          <p:cNvSpPr>
            <a:spLocks noGrp="1"/>
          </p:cNvSpPr>
          <p:nvPr>
            <p:ph type="sldNum" sz="quarter" idx="5"/>
          </p:nvPr>
        </p:nvSpPr>
        <p:spPr/>
        <p:txBody>
          <a:bodyPr/>
          <a:lstStyle/>
          <a:p>
            <a:fld id="{E556CA6E-FF8B-CA4B-9680-EA2F986E67B7}" type="slidenum">
              <a:rPr lang="en-US" smtClean="0"/>
              <a:t>58</a:t>
            </a:fld>
            <a:endParaRPr lang="en-US"/>
          </a:p>
        </p:txBody>
      </p:sp>
    </p:spTree>
    <p:extLst>
      <p:ext uri="{BB962C8B-B14F-4D97-AF65-F5344CB8AC3E}">
        <p14:creationId xmlns:p14="http://schemas.microsoft.com/office/powerpoint/2010/main" val="290766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to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59</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612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11/19/25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11/19/25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e4004.szyc.org/iset.html"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e4004.szyc.org/emu/"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1010</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3</a:t>
            </a:r>
            <a:r>
              <a:rPr lang="en-US" sz="2800" dirty="0"/>
              <a:t> = </a:t>
            </a:r>
            <a:r>
              <a:rPr lang="en-US" dirty="0">
                <a:solidFill>
                  <a:srgbClr val="0070C0"/>
                </a:solidFill>
              </a:rPr>
              <a:t>1</a:t>
            </a:r>
            <a:r>
              <a:rPr lang="en-US" dirty="0"/>
              <a:t>0</a:t>
            </a:r>
            <a:r>
              <a:rPr lang="en-US" dirty="0">
                <a:solidFill>
                  <a:srgbClr val="FF0000"/>
                </a:solidFill>
              </a:rPr>
              <a:t>11</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dirty="0"/>
              <a:t>UTF-16 – Fixed length - Two bytes</a:t>
            </a:r>
          </a:p>
          <a:p>
            <a:pPr lvl="1">
              <a:spcBef>
                <a:spcPts val="1200"/>
              </a:spcBef>
            </a:pPr>
            <a:r>
              <a:rPr lang="en-US" sz="2100" dirty="0"/>
              <a:t>UTF-32 – Fixed Length - Four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dirty="0"/>
              <a:t>The </a:t>
            </a:r>
            <a:r>
              <a:rPr lang="en-US" dirty="0" err="1"/>
              <a:t>Essense</a:t>
            </a:r>
            <a:r>
              <a:rPr lang="en-US" dirty="0"/>
              <a:t> of Programming</a:t>
            </a:r>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Machine code will both be simpler but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Our two-instruction "CPU" - What is missing?</a:t>
            </a:r>
          </a:p>
          <a:p>
            <a:r>
              <a:rPr lang="en-US" dirty="0"/>
              <a:t>Instruction decoding and control</a:t>
            </a:r>
          </a:p>
          <a:p>
            <a:r>
              <a:rPr lang="en-US" dirty="0"/>
              <a:t>Real CPUs – Intel x86, ARM, 6502 and Intel 4004</a:t>
            </a:r>
          </a:p>
          <a:p>
            <a:r>
              <a:rPr lang="en-US" dirty="0"/>
              <a:t>The CDC6504 – inspired by the CDC 6500</a:t>
            </a:r>
          </a:p>
          <a:p>
            <a:pPr lvl="1"/>
            <a:r>
              <a:rPr lang="en-US" dirty="0"/>
              <a:t>Architecture</a:t>
            </a:r>
          </a:p>
          <a:p>
            <a:pPr lvl="1"/>
            <a:r>
              <a:rPr lang="en-US" dirty="0"/>
              <a:t>Machine Language</a:t>
            </a:r>
          </a:p>
          <a:p>
            <a:pPr lvl="1"/>
            <a:r>
              <a:rPr lang="en-US" dirty="0"/>
              <a:t>Assembly Language</a:t>
            </a:r>
          </a:p>
          <a:p>
            <a:r>
              <a:rPr lang="en-US" dirty="0"/>
              <a:t>Emulators – JavaScript – Old video Games at </a:t>
            </a:r>
            <a:r>
              <a:rPr lang="en-US" dirty="0" err="1"/>
              <a:t>archive.org</a:t>
            </a:r>
            <a:endParaRPr lang="en-US" dirty="0"/>
          </a:p>
          <a:p>
            <a:r>
              <a:rPr lang="en-US" dirty="0"/>
              <a:t>Reading on CPUs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1"/>
        <p:cNvGrpSpPr/>
        <p:nvPr/>
      </p:nvGrpSpPr>
      <p:grpSpPr>
        <a:xfrm>
          <a:off x="0" y="0"/>
          <a:ext cx="0" cy="0"/>
          <a:chOff x="0" y="0"/>
          <a:chExt cx="0" cy="0"/>
        </a:xfrm>
      </p:grpSpPr>
      <p:sp>
        <p:nvSpPr>
          <p:cNvPr id="522" name="Shape 522"/>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solidFill>
                  <a:srgbClr val="FFD966"/>
                </a:solidFill>
                <a:latin typeface="Arial" charset="0"/>
                <a:ea typeface="Arial" charset="0"/>
                <a:cs typeface="Arial" charset="0"/>
                <a:sym typeface="Cabin"/>
              </a:rPr>
              <a:t>What is Programming?</a:t>
            </a:r>
            <a:br>
              <a:rPr lang="en-US" sz="5400" dirty="0">
                <a:solidFill>
                  <a:srgbClr val="FFD966"/>
                </a:solidFill>
                <a:latin typeface="Arial" charset="0"/>
                <a:ea typeface="Arial" charset="0"/>
                <a:cs typeface="Arial" charset="0"/>
                <a:sym typeface="Cabin"/>
              </a:rPr>
            </a:br>
            <a:r>
              <a:rPr lang="en-US" sz="5400" dirty="0">
                <a:solidFill>
                  <a:srgbClr val="FFD966"/>
                </a:solidFill>
                <a:latin typeface="Arial" charset="0"/>
                <a:ea typeface="Arial" charset="0"/>
                <a:cs typeface="Arial" charset="0"/>
                <a:sym typeface="Cabin"/>
              </a:rPr>
              <a:t>Python for Everybody</a:t>
            </a:r>
            <a:br>
              <a:rPr lang="en-US" sz="5400" dirty="0">
                <a:solidFill>
                  <a:srgbClr val="FFD966"/>
                </a:solidFill>
                <a:latin typeface="Arial" charset="0"/>
                <a:ea typeface="Arial" charset="0"/>
                <a:cs typeface="Arial" charset="0"/>
                <a:sym typeface="Cabin"/>
              </a:rPr>
            </a:br>
            <a:endParaRPr lang="en-US" sz="5400" dirty="0">
              <a:solidFill>
                <a:srgbClr val="FFD966"/>
              </a:solidFill>
              <a:latin typeface="Arial" charset="0"/>
              <a:ea typeface="Arial" charset="0"/>
              <a:cs typeface="Arial" charset="0"/>
              <a:sym typeface="Cabin"/>
            </a:endParaRPr>
          </a:p>
        </p:txBody>
      </p:sp>
      <p:sp>
        <p:nvSpPr>
          <p:cNvPr id="2" name="Text Placeholder 1">
            <a:extLst>
              <a:ext uri="{FF2B5EF4-FFF2-40B4-BE49-F238E27FC236}">
                <a16:creationId xmlns:a16="http://schemas.microsoft.com/office/drawing/2014/main" id="{A19DCDC5-EC88-6694-0D7E-7C43D85F9649}"/>
              </a:ext>
            </a:extLst>
          </p:cNvPr>
          <p:cNvSpPr>
            <a:spLocks noGrp="1"/>
          </p:cNvSpPr>
          <p:nvPr>
            <p:ph type="body" idx="1"/>
          </p:nvPr>
        </p:nvSpPr>
        <p:spPr/>
        <p:txBody>
          <a:bodyPr>
            <a:normAutofit/>
          </a:bodyPr>
          <a:lstStyle/>
          <a:p>
            <a:pPr algn="ctr"/>
            <a:r>
              <a:rPr lang="en-US" sz="3200" dirty="0">
                <a:solidFill>
                  <a:srgbClr val="FFD966"/>
                </a:solidFill>
                <a:latin typeface="Arial" charset="0"/>
                <a:ea typeface="Arial" charset="0"/>
                <a:cs typeface="Arial" charset="0"/>
                <a:sym typeface="Cabin"/>
              </a:rPr>
              <a:t>www.py4e.com</a:t>
            </a:r>
            <a:endParaRPr lang="en-US" sz="3200" dirty="0"/>
          </a:p>
        </p:txBody>
      </p:sp>
    </p:spTree>
    <p:extLst>
      <p:ext uri="{BB962C8B-B14F-4D97-AF65-F5344CB8AC3E}">
        <p14:creationId xmlns:p14="http://schemas.microsoft.com/office/powerpoint/2010/main" val="339955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230753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2"/>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p:txBody>
      </p:sp>
    </p:spTree>
    <p:extLst>
      <p:ext uri="{BB962C8B-B14F-4D97-AF65-F5344CB8AC3E}">
        <p14:creationId xmlns:p14="http://schemas.microsoft.com/office/powerpoint/2010/main" val="2582444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3AC6-19A1-AAFE-3AA8-4F2596D02C10}"/>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147AB6B9-EFA7-BEDD-DAB4-8C265216C54D}"/>
              </a:ext>
            </a:extLst>
          </p:cNvPr>
          <p:cNvSpPr>
            <a:spLocks noGrp="1"/>
          </p:cNvSpPr>
          <p:nvPr>
            <p:ph idx="1"/>
          </p:nvPr>
        </p:nvSpPr>
        <p:spPr>
          <a:xfrm>
            <a:off x="838200" y="1825625"/>
            <a:ext cx="10515600" cy="1449958"/>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endParaRPr lang="en-US" dirty="0"/>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15FB4245-3383-B207-B766-F3209F157874}"/>
              </a:ext>
            </a:extLst>
          </p:cNvPr>
          <p:cNvSpPr txBox="1"/>
          <p:nvPr/>
        </p:nvSpPr>
        <p:spPr>
          <a:xfrm>
            <a:off x="5820032" y="6311900"/>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9CA9CA2-9577-4646-97E5-B5AAB58CB630}"/>
              </a:ext>
            </a:extLst>
          </p:cNvPr>
          <p:cNvSpPr txBox="1"/>
          <p:nvPr/>
        </p:nvSpPr>
        <p:spPr>
          <a:xfrm>
            <a:off x="1532238" y="3469844"/>
            <a:ext cx="3323968" cy="2031325"/>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42</a:t>
            </a:r>
          </a:p>
          <a:p>
            <a:r>
              <a:rPr lang="en-US" b="1" dirty="0">
                <a:latin typeface="Courier New" panose="02070309020205020404" pitchFamily="49" charset="0"/>
                <a:cs typeface="Courier New" panose="02070309020205020404" pitchFamily="49" charset="0"/>
              </a:rPr>
              <a:t>&gt;&gt;&gt; y = x</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4311543376</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4311543376</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306FA2A-0AA2-CD5B-F89C-D007BBF80963}"/>
              </a:ext>
            </a:extLst>
          </p:cNvPr>
          <p:cNvSpPr/>
          <p:nvPr/>
        </p:nvSpPr>
        <p:spPr>
          <a:xfrm>
            <a:off x="9362306" y="4394556"/>
            <a:ext cx="976183" cy="864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42</a:t>
            </a:r>
          </a:p>
        </p:txBody>
      </p:sp>
      <p:sp>
        <p:nvSpPr>
          <p:cNvPr id="8" name="Rectangle 7">
            <a:extLst>
              <a:ext uri="{FF2B5EF4-FFF2-40B4-BE49-F238E27FC236}">
                <a16:creationId xmlns:a16="http://schemas.microsoft.com/office/drawing/2014/main" id="{3E0F4A34-AEA9-7538-7B9B-B94BB18661D9}"/>
              </a:ext>
            </a:extLst>
          </p:cNvPr>
          <p:cNvSpPr/>
          <p:nvPr/>
        </p:nvSpPr>
        <p:spPr>
          <a:xfrm>
            <a:off x="6312245" y="3574987"/>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13D4231E-D8E7-0BC6-3FA0-8EC2CDCE0006}"/>
              </a:ext>
            </a:extLst>
          </p:cNvPr>
          <p:cNvSpPr/>
          <p:nvPr/>
        </p:nvSpPr>
        <p:spPr>
          <a:xfrm>
            <a:off x="6312245" y="4877154"/>
            <a:ext cx="803189" cy="69815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3D8709B9-2CE0-EB80-A118-6AAEBB9F0274}"/>
              </a:ext>
            </a:extLst>
          </p:cNvPr>
          <p:cNvCxnSpPr>
            <a:stCxn id="8" idx="3"/>
            <a:endCxn id="7" idx="1"/>
          </p:cNvCxnSpPr>
          <p:nvPr/>
        </p:nvCxnSpPr>
        <p:spPr>
          <a:xfrm>
            <a:off x="7115434" y="3924066"/>
            <a:ext cx="2246872" cy="902977"/>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F7C7CDC-5C92-36CD-3426-D9EF84CE6F3E}"/>
              </a:ext>
            </a:extLst>
          </p:cNvPr>
          <p:cNvCxnSpPr>
            <a:cxnSpLocks/>
            <a:stCxn id="9" idx="3"/>
            <a:endCxn id="7" idx="1"/>
          </p:cNvCxnSpPr>
          <p:nvPr/>
        </p:nvCxnSpPr>
        <p:spPr>
          <a:xfrm flipV="1">
            <a:off x="7115434" y="4827043"/>
            <a:ext cx="2246872" cy="399190"/>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D4A0F0-F49C-C2A1-9098-4CE838BC4D78}"/>
              </a:ext>
            </a:extLst>
          </p:cNvPr>
          <p:cNvSpPr txBox="1"/>
          <p:nvPr/>
        </p:nvSpPr>
        <p:spPr>
          <a:xfrm>
            <a:off x="9207432" y="3582438"/>
            <a:ext cx="1285929" cy="584775"/>
          </a:xfrm>
          <a:prstGeom prst="rect">
            <a:avLst/>
          </a:prstGeom>
          <a:noFill/>
        </p:spPr>
        <p:txBody>
          <a:bodyPr wrap="none" rtlCol="0">
            <a:spAutoFit/>
          </a:bodyPr>
          <a:lstStyle/>
          <a:p>
            <a:r>
              <a:rPr lang="en-US" sz="3200" dirty="0"/>
              <a:t>Object</a:t>
            </a:r>
          </a:p>
        </p:txBody>
      </p:sp>
    </p:spTree>
    <p:extLst>
      <p:ext uri="{BB962C8B-B14F-4D97-AF65-F5344CB8AC3E}">
        <p14:creationId xmlns:p14="http://schemas.microsoft.com/office/powerpoint/2010/main" val="174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a:extLst>
            <a:ext uri="{FF2B5EF4-FFF2-40B4-BE49-F238E27FC236}">
              <a16:creationId xmlns:a16="http://schemas.microsoft.com/office/drawing/2014/main" id="{3FD3BF4C-84BE-0E8C-3F36-17B26BAEA0B0}"/>
            </a:ext>
          </a:extLst>
        </p:cNvPr>
        <p:cNvGrpSpPr/>
        <p:nvPr/>
      </p:nvGrpSpPr>
      <p:grpSpPr>
        <a:xfrm>
          <a:off x="0" y="0"/>
          <a:ext cx="0" cy="0"/>
          <a:chOff x="0" y="0"/>
          <a:chExt cx="0" cy="0"/>
        </a:xfrm>
      </p:grpSpPr>
      <p:sp>
        <p:nvSpPr>
          <p:cNvPr id="522" name="Shape 522">
            <a:extLst>
              <a:ext uri="{FF2B5EF4-FFF2-40B4-BE49-F238E27FC236}">
                <a16:creationId xmlns:a16="http://schemas.microsoft.com/office/drawing/2014/main" id="{56E980B8-B4DC-F6BD-0C1C-3272EE85421B}"/>
              </a:ext>
            </a:extLst>
          </p:cNvPr>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FF7F00"/>
              </a:buClr>
              <a:buSzPct val="25000"/>
            </a:pPr>
            <a:r>
              <a:rPr lang="en-US" sz="5400" dirty="0">
                <a:latin typeface="Arial" charset="0"/>
                <a:ea typeface="Arial" charset="0"/>
                <a:cs typeface="Arial" charset="0"/>
                <a:sym typeface="Cabin"/>
              </a:rPr>
              <a:t>From Python to C (Rosetta Stone)</a:t>
            </a:r>
            <a:br>
              <a:rPr lang="en-US" sz="5400" dirty="0">
                <a:latin typeface="Arial" charset="0"/>
                <a:ea typeface="Arial" charset="0"/>
                <a:cs typeface="Arial" charset="0"/>
                <a:sym typeface="Cabin"/>
              </a:rPr>
            </a:br>
            <a:r>
              <a:rPr lang="en-US" sz="5400" dirty="0">
                <a:latin typeface="Arial" charset="0"/>
                <a:ea typeface="Arial" charset="0"/>
                <a:cs typeface="Arial" charset="0"/>
                <a:sym typeface="Cabin"/>
              </a:rPr>
              <a:t>www.cc4e.com</a:t>
            </a:r>
          </a:p>
        </p:txBody>
      </p:sp>
      <p:sp>
        <p:nvSpPr>
          <p:cNvPr id="3" name="Text Placeholder 2">
            <a:extLst>
              <a:ext uri="{FF2B5EF4-FFF2-40B4-BE49-F238E27FC236}">
                <a16:creationId xmlns:a16="http://schemas.microsoft.com/office/drawing/2014/main" id="{5F3B637E-9ABA-4615-59C3-9A46C17E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063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Counted Loop</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2803973"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in range(5) :</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3631122"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&lt;5;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("%d\n",</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646769" y="3790313"/>
            <a:ext cx="322524" cy="1477328"/>
          </a:xfrm>
          <a:prstGeom prst="rect">
            <a:avLst/>
          </a:prstGeom>
          <a:noFill/>
        </p:spPr>
        <p:txBody>
          <a:bodyPr wrap="none" rtlCol="0">
            <a:spAutoFit/>
          </a:bodyPr>
          <a:lstStyle/>
          <a:p>
            <a:r>
              <a:rPr lang="en-US" dirty="0">
                <a:latin typeface="Monaco" pitchFamily="2" charset="77"/>
              </a:rPr>
              <a:t>0</a:t>
            </a:r>
          </a:p>
          <a:p>
            <a:r>
              <a:rPr lang="en-US" dirty="0">
                <a:latin typeface="Monaco" pitchFamily="2" charset="77"/>
              </a:rPr>
              <a:t>1</a:t>
            </a:r>
          </a:p>
          <a:p>
            <a:r>
              <a:rPr lang="en-US" dirty="0">
                <a:latin typeface="Monaco" pitchFamily="2" charset="77"/>
              </a:rPr>
              <a:t>2</a:t>
            </a:r>
          </a:p>
          <a:p>
            <a:r>
              <a:rPr lang="en-US" dirty="0">
                <a:latin typeface="Monaco" pitchFamily="2" charset="77"/>
              </a:rPr>
              <a:t>3</a:t>
            </a:r>
          </a:p>
          <a:p>
            <a:r>
              <a:rPr lang="en-US" dirty="0">
                <a:latin typeface="Monaco" pitchFamily="2" charset="77"/>
              </a:rPr>
              <a:t>4</a:t>
            </a:r>
          </a:p>
        </p:txBody>
      </p:sp>
      <p:sp>
        <p:nvSpPr>
          <p:cNvPr id="8" name="TextBox 7">
            <a:extLst>
              <a:ext uri="{FF2B5EF4-FFF2-40B4-BE49-F238E27FC236}">
                <a16:creationId xmlns:a16="http://schemas.microsoft.com/office/drawing/2014/main" id="{3CF08E69-CA57-FC40-50CD-99DCEC9E45DE}"/>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cc_02_07.</a:t>
            </a:r>
            <a:r>
              <a:rPr lang="en-US" sz="1600" dirty="0">
                <a:solidFill>
                  <a:srgbClr val="000000"/>
                </a:solidFill>
                <a:latin typeface="Menlo" panose="020B0609030804020204" pitchFamily="49" charset="0"/>
              </a:rPr>
              <a:t>c</a:t>
            </a:r>
            <a:endParaRPr lang="en-US" sz="16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3946844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Read A File</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1682693"/>
            <a:ext cx="3493264"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C004B7C8-BBD4-1EE7-3894-3C801D6DC253}"/>
              </a:ext>
            </a:extLst>
          </p:cNvPr>
          <p:cNvSpPr txBox="1"/>
          <p:nvPr/>
        </p:nvSpPr>
        <p:spPr>
          <a:xfrm>
            <a:off x="5293487" y="1027906"/>
            <a:ext cx="6526146" cy="2585323"/>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printf</a:t>
            </a:r>
            <a:r>
              <a:rPr lang="en-US" b="1" dirty="0">
                <a:latin typeface="Courier New" panose="02070309020205020404" pitchFamily="49" charset="0"/>
                <a:cs typeface="Courier New" panose="02070309020205020404" pitchFamily="49" charset="0"/>
              </a:rPr>
              <a:t>("%s", line);</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954156" y="4200590"/>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8" name="TextBox 7">
            <a:extLst>
              <a:ext uri="{FF2B5EF4-FFF2-40B4-BE49-F238E27FC236}">
                <a16:creationId xmlns:a16="http://schemas.microsoft.com/office/drawing/2014/main" id="{7C6B6CA9-47F0-59DF-DF09-8741C9A2B62F}"/>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cc_02_06.c</a:t>
            </a:r>
          </a:p>
        </p:txBody>
      </p:sp>
    </p:spTree>
    <p:extLst>
      <p:ext uri="{BB962C8B-B14F-4D97-AF65-F5344CB8AC3E}">
        <p14:creationId xmlns:p14="http://schemas.microsoft.com/office/powerpoint/2010/main" val="22483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08E1-B5B9-9A0B-37F0-15F2BB303BFA}"/>
              </a:ext>
            </a:extLst>
          </p:cNvPr>
          <p:cNvSpPr>
            <a:spLocks noGrp="1"/>
          </p:cNvSpPr>
          <p:nvPr>
            <p:ph type="title"/>
          </p:nvPr>
        </p:nvSpPr>
        <p:spPr/>
        <p:txBody>
          <a:bodyPr/>
          <a:lstStyle/>
          <a:p>
            <a:r>
              <a:rPr lang="en-US" dirty="0"/>
              <a:t>Shouting</a:t>
            </a:r>
          </a:p>
        </p:txBody>
      </p:sp>
      <p:sp>
        <p:nvSpPr>
          <p:cNvPr id="5" name="TextBox 4">
            <a:extLst>
              <a:ext uri="{FF2B5EF4-FFF2-40B4-BE49-F238E27FC236}">
                <a16:creationId xmlns:a16="http://schemas.microsoft.com/office/drawing/2014/main" id="{FDC36094-8775-EBE3-1FED-6DF8907EC500}"/>
              </a:ext>
            </a:extLst>
          </p:cNvPr>
          <p:cNvSpPr txBox="1"/>
          <p:nvPr/>
        </p:nvSpPr>
        <p:spPr>
          <a:xfrm>
            <a:off x="954156" y="2172500"/>
            <a:ext cx="4458272" cy="92333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hand = open('</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for line in hand:</a:t>
            </a:r>
          </a:p>
          <a:p>
            <a:r>
              <a:rPr lang="en-US" b="1" dirty="0">
                <a:latin typeface="Courier New" panose="02070309020205020404" pitchFamily="49" charset="0"/>
                <a:cs typeface="Courier New" panose="02070309020205020404" pitchFamily="49" charset="0"/>
              </a:rPr>
              <a:t>    print(</a:t>
            </a:r>
            <a:r>
              <a:rPr lang="en-US" b="1" dirty="0" err="1">
                <a:latin typeface="Courier New" panose="02070309020205020404" pitchFamily="49" charset="0"/>
                <a:cs typeface="Courier New" panose="02070309020205020404" pitchFamily="49" charset="0"/>
              </a:rPr>
              <a:t>line.strip</a:t>
            </a:r>
            <a:r>
              <a:rPr lang="en-US" b="1" dirty="0">
                <a:latin typeface="Courier New" panose="02070309020205020404" pitchFamily="49" charset="0"/>
                <a:cs typeface="Courier New" panose="02070309020205020404" pitchFamily="49" charset="0"/>
              </a:rPr>
              <a:t>().upper())</a:t>
            </a:r>
          </a:p>
        </p:txBody>
      </p:sp>
      <p:sp>
        <p:nvSpPr>
          <p:cNvPr id="6" name="TextBox 5">
            <a:extLst>
              <a:ext uri="{FF2B5EF4-FFF2-40B4-BE49-F238E27FC236}">
                <a16:creationId xmlns:a16="http://schemas.microsoft.com/office/drawing/2014/main" id="{C004B7C8-BBD4-1EE7-3894-3C801D6DC253}"/>
              </a:ext>
            </a:extLst>
          </p:cNvPr>
          <p:cNvSpPr txBox="1"/>
          <p:nvPr/>
        </p:nvSpPr>
        <p:spPr>
          <a:xfrm>
            <a:off x="5833814" y="1027906"/>
            <a:ext cx="6250429" cy="3416320"/>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stdio.h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string.h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#include &lt;</a:t>
            </a:r>
            <a:r>
              <a:rPr lang="en-US" b="1" dirty="0" err="1">
                <a:latin typeface="Courier New" panose="02070309020205020404" pitchFamily="49" charset="0"/>
                <a:cs typeface="Courier New" panose="02070309020205020404" pitchFamily="49" charset="0"/>
              </a:rPr>
              <a:t>ctype.h</a:t>
            </a:r>
            <a:r>
              <a:rPr lang="en-US" b="1" dirty="0">
                <a:latin typeface="Courier New" panose="02070309020205020404" pitchFamily="49" charset="0"/>
                <a:cs typeface="Courier New" panose="02070309020205020404" pitchFamily="49" charset="0"/>
              </a:rPr>
              <a:t>&gt;</a:t>
            </a:r>
          </a:p>
          <a:p>
            <a:r>
              <a:rPr lang="en-US" b="1" dirty="0">
                <a:latin typeface="Courier New" panose="02070309020205020404" pitchFamily="49" charset="0"/>
                <a:cs typeface="Courier New" panose="02070309020205020404" pitchFamily="49" charset="0"/>
              </a:rPr>
              <a:t>int main() {</a:t>
            </a:r>
          </a:p>
          <a:p>
            <a:r>
              <a:rPr lang="en-US" b="1" dirty="0">
                <a:latin typeface="Courier New" panose="02070309020205020404" pitchFamily="49" charset="0"/>
                <a:cs typeface="Courier New" panose="02070309020205020404" pitchFamily="49" charset="0"/>
              </a:rPr>
              <a:t>    char line[1000];</a:t>
            </a:r>
          </a:p>
          <a:p>
            <a:r>
              <a:rPr lang="en-US" b="1" dirty="0">
                <a:latin typeface="Courier New" panose="02070309020205020404" pitchFamily="49" charset="0"/>
                <a:cs typeface="Courier New" panose="02070309020205020404" pitchFamily="49" charset="0"/>
              </a:rPr>
              <a:t>    FILE *hand;</a:t>
            </a:r>
          </a:p>
          <a:p>
            <a:r>
              <a:rPr lang="en-US" b="1" dirty="0">
                <a:latin typeface="Courier New" panose="02070309020205020404" pitchFamily="49" charset="0"/>
                <a:cs typeface="Courier New" panose="02070309020205020404" pitchFamily="49" charset="0"/>
              </a:rPr>
              <a:t>    int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hand = </a:t>
            </a:r>
            <a:r>
              <a:rPr lang="en-US" b="1" dirty="0" err="1">
                <a:latin typeface="Courier New" panose="02070309020205020404" pitchFamily="49" charset="0"/>
                <a:cs typeface="Courier New" panose="02070309020205020404" pitchFamily="49" charset="0"/>
              </a:rPr>
              <a:t>fopen</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romeo.txt</a:t>
            </a:r>
            <a:r>
              <a:rPr lang="en-US" b="1" dirty="0">
                <a:latin typeface="Courier New" panose="02070309020205020404" pitchFamily="49" charset="0"/>
                <a:cs typeface="Courier New" panose="02070309020205020404" pitchFamily="49" charset="0"/>
              </a:rPr>
              <a:t>", "r");</a:t>
            </a:r>
          </a:p>
          <a:p>
            <a:r>
              <a:rPr lang="en-US" b="1" dirty="0">
                <a:latin typeface="Courier New" panose="02070309020205020404" pitchFamily="49" charset="0"/>
                <a:cs typeface="Courier New" panose="02070309020205020404" pitchFamily="49" charset="0"/>
              </a:rPr>
              <a:t>    while( </a:t>
            </a:r>
            <a:r>
              <a:rPr lang="en-US" b="1" dirty="0" err="1">
                <a:latin typeface="Courier New" panose="02070309020205020404" pitchFamily="49" charset="0"/>
                <a:cs typeface="Courier New" panose="02070309020205020404" pitchFamily="49" charset="0"/>
              </a:rPr>
              <a:t>fgets</a:t>
            </a:r>
            <a:r>
              <a:rPr lang="en-US" b="1" dirty="0">
                <a:latin typeface="Courier New" panose="02070309020205020404" pitchFamily="49" charset="0"/>
                <a:cs typeface="Courier New" panose="02070309020205020404" pitchFamily="49" charset="0"/>
              </a:rPr>
              <a:t>(line, 1000, hand) != NULL )</a:t>
            </a:r>
          </a:p>
          <a:p>
            <a:r>
              <a:rPr lang="en-US" b="1" dirty="0">
                <a:latin typeface="Courier New" panose="02070309020205020404" pitchFamily="49" charset="0"/>
                <a:cs typeface="Courier New" panose="02070309020205020404" pitchFamily="49" charset="0"/>
              </a:rPr>
              <a:t>        for(</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=0;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a:t>
            </a:r>
            <a:r>
              <a:rPr lang="en-US" b="1" dirty="0" err="1">
                <a:latin typeface="Courier New" panose="02070309020205020404" pitchFamily="49" charset="0"/>
                <a:cs typeface="Courier New" panose="02070309020205020404" pitchFamily="49" charset="0"/>
              </a:rPr>
              <a:t>strlen</a:t>
            </a:r>
            <a:r>
              <a:rPr lang="en-US" b="1" dirty="0">
                <a:latin typeface="Courier New" panose="02070309020205020404" pitchFamily="49" charset="0"/>
                <a:cs typeface="Courier New" panose="02070309020205020404" pitchFamily="49" charset="0"/>
              </a:rPr>
              <a:t>(line);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putchar</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toupper</a:t>
            </a:r>
            <a:r>
              <a:rPr lang="en-US" b="1" dirty="0">
                <a:latin typeface="Courier New" panose="02070309020205020404" pitchFamily="49" charset="0"/>
                <a:cs typeface="Courier New" panose="02070309020205020404" pitchFamily="49" charset="0"/>
              </a:rPr>
              <a:t>(line[</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03B4458A-37BA-02AB-CE8C-B288D36FE6BF}"/>
              </a:ext>
            </a:extLst>
          </p:cNvPr>
          <p:cNvSpPr txBox="1"/>
          <p:nvPr/>
        </p:nvSpPr>
        <p:spPr>
          <a:xfrm>
            <a:off x="2432883" y="4783747"/>
            <a:ext cx="6801862" cy="1200329"/>
          </a:xfrm>
          <a:prstGeom prst="rect">
            <a:avLst/>
          </a:prstGeom>
          <a:noFill/>
        </p:spPr>
        <p:txBody>
          <a:bodyPr wrap="none" rtlCol="0">
            <a:spAutoFit/>
          </a:bodyPr>
          <a:lstStyle/>
          <a:p>
            <a:r>
              <a:rPr lang="en-US" dirty="0">
                <a:latin typeface="Monaco" pitchFamily="2" charset="77"/>
              </a:rPr>
              <a:t>BUT SOFT WHAT LIGHT THROUGH YONDER WINDOW BREAKS</a:t>
            </a:r>
          </a:p>
          <a:p>
            <a:r>
              <a:rPr lang="en-US" dirty="0">
                <a:latin typeface="Monaco" pitchFamily="2" charset="77"/>
              </a:rPr>
              <a:t>IT IS THE EAST AND JULIET IS THE SUN</a:t>
            </a:r>
          </a:p>
          <a:p>
            <a:r>
              <a:rPr lang="en-US" dirty="0">
                <a:latin typeface="Monaco" pitchFamily="2" charset="77"/>
              </a:rPr>
              <a:t>ARISE FAIR SUN AND KILL THE ENVIOUS MOON</a:t>
            </a:r>
          </a:p>
          <a:p>
            <a:r>
              <a:rPr lang="en-US" dirty="0">
                <a:latin typeface="Monaco" pitchFamily="2" charset="77"/>
              </a:rPr>
              <a:t>WHO IS ALREADY SICK AND PALE WITH GRIEF</a:t>
            </a:r>
          </a:p>
        </p:txBody>
      </p:sp>
      <p:sp>
        <p:nvSpPr>
          <p:cNvPr id="9" name="TextBox 8">
            <a:extLst>
              <a:ext uri="{FF2B5EF4-FFF2-40B4-BE49-F238E27FC236}">
                <a16:creationId xmlns:a16="http://schemas.microsoft.com/office/drawing/2014/main" id="{C880686D-54E3-5C35-770B-778EBE0D0537}"/>
              </a:ext>
            </a:extLst>
          </p:cNvPr>
          <p:cNvSpPr txBox="1"/>
          <p:nvPr/>
        </p:nvSpPr>
        <p:spPr>
          <a:xfrm>
            <a:off x="10460182" y="6323598"/>
            <a:ext cx="1600199" cy="338554"/>
          </a:xfrm>
          <a:prstGeom prst="rect">
            <a:avLst/>
          </a:prstGeom>
          <a:noFill/>
        </p:spPr>
        <p:txBody>
          <a:bodyPr wrap="square">
            <a:spAutoFit/>
          </a:bodyPr>
          <a:lstStyle/>
          <a:p>
            <a:r>
              <a:rPr lang="en-US" sz="1600" dirty="0">
                <a:solidFill>
                  <a:srgbClr val="000000"/>
                </a:solidFill>
                <a:effectLst/>
                <a:latin typeface="Menlo" panose="020B0609030804020204" pitchFamily="49" charset="0"/>
              </a:rPr>
              <a:t>cc_02_11.c</a:t>
            </a:r>
          </a:p>
        </p:txBody>
      </p:sp>
    </p:spTree>
    <p:extLst>
      <p:ext uri="{BB962C8B-B14F-4D97-AF65-F5344CB8AC3E}">
        <p14:creationId xmlns:p14="http://schemas.microsoft.com/office/powerpoint/2010/main" val="1459537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88DE-2316-4596-56CF-C45A6299588E}"/>
              </a:ext>
            </a:extLst>
          </p:cNvPr>
          <p:cNvSpPr>
            <a:spLocks noGrp="1"/>
          </p:cNvSpPr>
          <p:nvPr>
            <p:ph type="title"/>
          </p:nvPr>
        </p:nvSpPr>
        <p:spPr/>
        <p:txBody>
          <a:bodyPr/>
          <a:lstStyle/>
          <a:p>
            <a:r>
              <a:rPr lang="en-US" dirty="0"/>
              <a:t>Summary of Basics of Programming</a:t>
            </a:r>
          </a:p>
        </p:txBody>
      </p:sp>
      <p:sp>
        <p:nvSpPr>
          <p:cNvPr id="3" name="Content Placeholder 2">
            <a:extLst>
              <a:ext uri="{FF2B5EF4-FFF2-40B4-BE49-F238E27FC236}">
                <a16:creationId xmlns:a16="http://schemas.microsoft.com/office/drawing/2014/main" id="{A6390375-0515-DE6C-0EE3-6B75C3E0159C}"/>
              </a:ext>
            </a:extLst>
          </p:cNvPr>
          <p:cNvSpPr>
            <a:spLocks noGrp="1"/>
          </p:cNvSpPr>
          <p:nvPr>
            <p:ph idx="1"/>
          </p:nvPr>
        </p:nvSpPr>
        <p:spPr/>
        <p:txBody>
          <a:bodyPr>
            <a:normAutofit/>
          </a:bodyPr>
          <a:lstStyle/>
          <a:p>
            <a:r>
              <a:rPr lang="en-US" dirty="0"/>
              <a:t>Patterns</a:t>
            </a:r>
          </a:p>
          <a:p>
            <a:pPr lvl="1"/>
            <a:r>
              <a:rPr lang="en-US" dirty="0"/>
              <a:t>Sequential</a:t>
            </a:r>
          </a:p>
          <a:p>
            <a:pPr lvl="1"/>
            <a:r>
              <a:rPr lang="en-US" dirty="0"/>
              <a:t>Conditional</a:t>
            </a:r>
          </a:p>
          <a:p>
            <a:pPr lvl="1"/>
            <a:r>
              <a:rPr lang="en-US" dirty="0"/>
              <a:t>Repeated</a:t>
            </a:r>
          </a:p>
          <a:p>
            <a:r>
              <a:rPr lang="en-US" dirty="0"/>
              <a:t>Variables</a:t>
            </a:r>
          </a:p>
          <a:p>
            <a:pPr lvl="1"/>
            <a:r>
              <a:rPr lang="en-US" dirty="0"/>
              <a:t>In Python and Java "point" to objects, that are created, reused, and garbage collected</a:t>
            </a:r>
          </a:p>
          <a:p>
            <a:pPr lvl="1"/>
            <a:r>
              <a:rPr lang="en-US" dirty="0"/>
              <a:t>In C and Machine Language, variables are *places* (i.e. like a little drawer with an address / label)</a:t>
            </a:r>
          </a:p>
        </p:txBody>
      </p:sp>
    </p:spTree>
    <p:extLst>
      <p:ext uri="{BB962C8B-B14F-4D97-AF65-F5344CB8AC3E}">
        <p14:creationId xmlns:p14="http://schemas.microsoft.com/office/powerpoint/2010/main" val="3746733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BEA7-C726-7C71-55AF-7555435FA6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F2153-173F-1AA0-2D1B-657BC8B0EB47}"/>
              </a:ext>
            </a:extLst>
          </p:cNvPr>
          <p:cNvSpPr>
            <a:spLocks noGrp="1"/>
          </p:cNvSpPr>
          <p:nvPr>
            <p:ph type="title"/>
          </p:nvPr>
        </p:nvSpPr>
        <p:spPr/>
        <p:txBody>
          <a:bodyPr/>
          <a:lstStyle/>
          <a:p>
            <a:r>
              <a:rPr lang="en-US" dirty="0"/>
              <a:t>Lets Design a CPU</a:t>
            </a:r>
          </a:p>
        </p:txBody>
      </p:sp>
      <p:sp>
        <p:nvSpPr>
          <p:cNvPr id="3" name="Text Placeholder 2">
            <a:extLst>
              <a:ext uri="{FF2B5EF4-FFF2-40B4-BE49-F238E27FC236}">
                <a16:creationId xmlns:a16="http://schemas.microsoft.com/office/drawing/2014/main" id="{862E3733-7023-E5FC-B60D-5B69208A3BEC}"/>
              </a:ext>
            </a:extLst>
          </p:cNvPr>
          <p:cNvSpPr>
            <a:spLocks noGrp="1"/>
          </p:cNvSpPr>
          <p:nvPr>
            <p:ph type="body" idx="1"/>
          </p:nvPr>
        </p:nvSpPr>
        <p:spPr/>
        <p:txBody>
          <a:bodyPr/>
          <a:lstStyle/>
          <a:p>
            <a:r>
              <a:rPr lang="en-US" dirty="0"/>
              <a:t>The CDC6504 is designed to be understandable</a:t>
            </a:r>
          </a:p>
        </p:txBody>
      </p:sp>
    </p:spTree>
    <p:extLst>
      <p:ext uri="{BB962C8B-B14F-4D97-AF65-F5344CB8AC3E}">
        <p14:creationId xmlns:p14="http://schemas.microsoft.com/office/powerpoint/2010/main" val="67423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14DD4-7186-6BC6-90FA-5E57912F6BBB}"/>
              </a:ext>
            </a:extLst>
          </p:cNvPr>
          <p:cNvSpPr>
            <a:spLocks noGrp="1"/>
          </p:cNvSpPr>
          <p:nvPr>
            <p:ph type="title"/>
          </p:nvPr>
        </p:nvSpPr>
        <p:spPr/>
        <p:txBody>
          <a:bodyPr/>
          <a:lstStyle/>
          <a:p>
            <a:r>
              <a:rPr lang="en-US" dirty="0"/>
              <a:t>Why wouldn't we use a modern CPU?</a:t>
            </a:r>
          </a:p>
        </p:txBody>
      </p:sp>
      <p:sp>
        <p:nvSpPr>
          <p:cNvPr id="5" name="Content Placeholder 4">
            <a:extLst>
              <a:ext uri="{FF2B5EF4-FFF2-40B4-BE49-F238E27FC236}">
                <a16:creationId xmlns:a16="http://schemas.microsoft.com/office/drawing/2014/main" id="{998F8DF6-7522-D8ED-FCD0-73031DD2B0D4}"/>
              </a:ext>
            </a:extLst>
          </p:cNvPr>
          <p:cNvSpPr>
            <a:spLocks noGrp="1"/>
          </p:cNvSpPr>
          <p:nvPr>
            <p:ph idx="1"/>
          </p:nvPr>
        </p:nvSpPr>
        <p:spPr/>
        <p:txBody>
          <a:bodyPr>
            <a:normAutofit/>
          </a:bodyPr>
          <a:lstStyle/>
          <a:p>
            <a:r>
              <a:rPr lang="en-US" dirty="0"/>
              <a:t>Intel X86 – Introduced in 1978</a:t>
            </a:r>
          </a:p>
          <a:p>
            <a:pPr lvl="1"/>
            <a:r>
              <a:rPr lang="en-US" dirty="0"/>
              <a:t>Focused on Desktop computers</a:t>
            </a:r>
          </a:p>
          <a:p>
            <a:pPr lvl="1"/>
            <a:r>
              <a:rPr lang="en-US" dirty="0"/>
              <a:t>Includes AMD</a:t>
            </a:r>
          </a:p>
          <a:p>
            <a:r>
              <a:rPr lang="en-US" dirty="0"/>
              <a:t>ARM – Introduced in 1985</a:t>
            </a:r>
          </a:p>
          <a:p>
            <a:pPr lvl="1"/>
            <a:r>
              <a:rPr lang="en-US" dirty="0"/>
              <a:t>Focused on early cell phones</a:t>
            </a:r>
          </a:p>
          <a:p>
            <a:pPr lvl="1"/>
            <a:r>
              <a:rPr lang="en-US" dirty="0"/>
              <a:t>Core Instruction Set + Extensions</a:t>
            </a:r>
          </a:p>
          <a:p>
            <a:endParaRPr lang="en-US" dirty="0"/>
          </a:p>
          <a:p>
            <a:r>
              <a:rPr lang="en-US" dirty="0"/>
              <a:t>Real CPUs are quite intricate because over time they added new instructions and kept the old ones for compatibility.</a:t>
            </a:r>
          </a:p>
        </p:txBody>
      </p:sp>
    </p:spTree>
    <p:extLst>
      <p:ext uri="{BB962C8B-B14F-4D97-AF65-F5344CB8AC3E}">
        <p14:creationId xmlns:p14="http://schemas.microsoft.com/office/powerpoint/2010/main" val="3281457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8C542-FB7B-B488-DD86-563436747BA8}"/>
              </a:ext>
            </a:extLst>
          </p:cNvPr>
          <p:cNvSpPr>
            <a:spLocks noGrp="1"/>
          </p:cNvSpPr>
          <p:nvPr>
            <p:ph type="title"/>
          </p:nvPr>
        </p:nvSpPr>
        <p:spPr/>
        <p:txBody>
          <a:bodyPr/>
          <a:lstStyle/>
          <a:p>
            <a:r>
              <a:rPr lang="en-US" dirty="0"/>
              <a:t>ARM Assembly</a:t>
            </a:r>
          </a:p>
        </p:txBody>
      </p:sp>
      <p:sp>
        <p:nvSpPr>
          <p:cNvPr id="5" name="TextBox 4">
            <a:extLst>
              <a:ext uri="{FF2B5EF4-FFF2-40B4-BE49-F238E27FC236}">
                <a16:creationId xmlns:a16="http://schemas.microsoft.com/office/drawing/2014/main" id="{1CEDD6DF-0E22-881E-A6E2-5FE6B79ADFA4}"/>
              </a:ext>
            </a:extLst>
          </p:cNvPr>
          <p:cNvSpPr txBox="1"/>
          <p:nvPr/>
        </p:nvSpPr>
        <p:spPr>
          <a:xfrm>
            <a:off x="838200" y="2521059"/>
            <a:ext cx="6336937" cy="1815882"/>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.global _start</a:t>
            </a:r>
          </a:p>
          <a:p>
            <a:r>
              <a:rPr lang="en-US" sz="1400" b="1" dirty="0">
                <a:latin typeface="Courier New" panose="02070309020205020404" pitchFamily="49" charset="0"/>
                <a:cs typeface="Courier New" panose="02070309020205020404" pitchFamily="49" charset="0"/>
              </a:rPr>
              <a:t>_start:</a:t>
            </a:r>
          </a:p>
          <a:p>
            <a:r>
              <a:rPr lang="en-US" sz="1400" b="1" dirty="0">
                <a:latin typeface="Courier New" panose="02070309020205020404" pitchFamily="49" charset="0"/>
                <a:cs typeface="Courier New" panose="02070309020205020404" pitchFamily="49" charset="0"/>
              </a:rPr>
              <a:t>        MOV     R0, #3        @ Load 3 into R0</a:t>
            </a:r>
          </a:p>
          <a:p>
            <a:r>
              <a:rPr lang="en-US" sz="1400" b="1" dirty="0">
                <a:latin typeface="Courier New" panose="02070309020205020404" pitchFamily="49" charset="0"/>
                <a:cs typeface="Courier New" panose="02070309020205020404" pitchFamily="49" charset="0"/>
              </a:rPr>
              <a:t>        MOV     R1, #4        @ Load 4 into R1</a:t>
            </a:r>
          </a:p>
          <a:p>
            <a:r>
              <a:rPr lang="en-US" sz="1400" b="1" dirty="0">
                <a:latin typeface="Courier New" panose="02070309020205020404" pitchFamily="49" charset="0"/>
                <a:cs typeface="Courier New" panose="02070309020205020404" pitchFamily="49" charset="0"/>
              </a:rPr>
              <a:t>        ADD     R0, R0, R1    @ R0 = R0 + R1 (3 + 4 = 7)</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MOV     R7, #1        @ </a:t>
            </a:r>
            <a:r>
              <a:rPr lang="en-US" sz="1400" b="1" dirty="0" err="1">
                <a:latin typeface="Courier New" panose="02070309020205020404" pitchFamily="49" charset="0"/>
                <a:cs typeface="Courier New" panose="02070309020205020404" pitchFamily="49" charset="0"/>
              </a:rPr>
              <a:t>syscall</a:t>
            </a:r>
            <a:r>
              <a:rPr lang="en-US" sz="1400" b="1" dirty="0">
                <a:latin typeface="Courier New" panose="02070309020205020404" pitchFamily="49" charset="0"/>
                <a:cs typeface="Courier New" panose="02070309020205020404" pitchFamily="49" charset="0"/>
              </a:rPr>
              <a:t>: exit</a:t>
            </a:r>
          </a:p>
          <a:p>
            <a:r>
              <a:rPr lang="en-US" sz="1400" b="1" dirty="0">
                <a:latin typeface="Courier New" panose="02070309020205020404" pitchFamily="49" charset="0"/>
                <a:cs typeface="Courier New" panose="02070309020205020404" pitchFamily="49" charset="0"/>
              </a:rPr>
              <a:t>        SWI     0             @ exit with code in R0 (7)</a:t>
            </a:r>
          </a:p>
        </p:txBody>
      </p:sp>
      <p:pic>
        <p:nvPicPr>
          <p:cNvPr id="2" name="Picture 1" descr="A white sheet of paper with black text&#10;&#10;AI-generated content may be incorrect.">
            <a:extLst>
              <a:ext uri="{FF2B5EF4-FFF2-40B4-BE49-F238E27FC236}">
                <a16:creationId xmlns:a16="http://schemas.microsoft.com/office/drawing/2014/main" id="{D7EE1AFD-AD11-ACC5-CAAB-CCD39A46FE22}"/>
              </a:ext>
            </a:extLst>
          </p:cNvPr>
          <p:cNvPicPr>
            <a:picLocks noChangeAspect="1"/>
          </p:cNvPicPr>
          <p:nvPr/>
        </p:nvPicPr>
        <p:blipFill>
          <a:blip r:embed="rId2"/>
          <a:stretch>
            <a:fillRect/>
          </a:stretch>
        </p:blipFill>
        <p:spPr>
          <a:xfrm>
            <a:off x="7493620" y="698499"/>
            <a:ext cx="4121639" cy="4999575"/>
          </a:xfrm>
          <a:prstGeom prst="rect">
            <a:avLst/>
          </a:prstGeom>
        </p:spPr>
      </p:pic>
    </p:spTree>
    <p:extLst>
      <p:ext uri="{BB962C8B-B14F-4D97-AF65-F5344CB8AC3E}">
        <p14:creationId xmlns:p14="http://schemas.microsoft.com/office/powerpoint/2010/main" val="812500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680A-3DBE-5E2E-1F2D-88EC6EE55D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823398-B8C5-8364-60EB-81C0CB59BFE5}"/>
              </a:ext>
            </a:extLst>
          </p:cNvPr>
          <p:cNvSpPr>
            <a:spLocks noGrp="1"/>
          </p:cNvSpPr>
          <p:nvPr>
            <p:ph type="title"/>
          </p:nvPr>
        </p:nvSpPr>
        <p:spPr>
          <a:xfrm>
            <a:off x="577850" y="1584325"/>
            <a:ext cx="3263900" cy="1325563"/>
          </a:xfrm>
        </p:spPr>
        <p:txBody>
          <a:bodyPr/>
          <a:lstStyle/>
          <a:p>
            <a:r>
              <a:rPr lang="en-US" dirty="0"/>
              <a:t>Intel X86 Assembly</a:t>
            </a:r>
          </a:p>
        </p:txBody>
      </p:sp>
      <p:sp>
        <p:nvSpPr>
          <p:cNvPr id="5" name="TextBox 4">
            <a:extLst>
              <a:ext uri="{FF2B5EF4-FFF2-40B4-BE49-F238E27FC236}">
                <a16:creationId xmlns:a16="http://schemas.microsoft.com/office/drawing/2014/main" id="{C4ED50D0-DC98-44FD-B49C-E0D309926AA8}"/>
              </a:ext>
            </a:extLst>
          </p:cNvPr>
          <p:cNvSpPr txBox="1"/>
          <p:nvPr/>
        </p:nvSpPr>
        <p:spPr>
          <a:xfrm>
            <a:off x="3930960" y="762949"/>
            <a:ext cx="7467109" cy="2339102"/>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global  _start</a:t>
            </a:r>
          </a:p>
          <a:p>
            <a:r>
              <a:rPr lang="en-US" sz="1600" b="1" dirty="0">
                <a:latin typeface="Courier New" panose="02070309020205020404" pitchFamily="49" charset="0"/>
                <a:cs typeface="Courier New" panose="02070309020205020404" pitchFamily="49" charset="0"/>
              </a:rPr>
              <a:t>_start:</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3        ; Load 3 into </a:t>
            </a:r>
            <a:r>
              <a:rPr lang="en-US" sz="1600" b="1" dirty="0" err="1">
                <a:latin typeface="Courier New" panose="02070309020205020404" pitchFamily="49" charset="0"/>
                <a:cs typeface="Courier New" panose="02070309020205020404" pitchFamily="49" charset="0"/>
              </a:rPr>
              <a:t>eax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4        ; Load 4 into </a:t>
            </a:r>
            <a:r>
              <a:rPr lang="en-US" sz="1600" b="1" dirty="0" err="1">
                <a:latin typeface="Courier New" panose="02070309020205020404" pitchFamily="49" charset="0"/>
                <a:cs typeface="Courier New" panose="02070309020205020404" pitchFamily="49" charset="0"/>
              </a:rPr>
              <a:t>ebx</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add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(3 + 4 = 7)</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ebx</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 exit code = sum (7)</a:t>
            </a:r>
          </a:p>
          <a:p>
            <a:r>
              <a:rPr lang="en-US" sz="1600" b="1" dirty="0">
                <a:latin typeface="Courier New" panose="02070309020205020404" pitchFamily="49" charset="0"/>
                <a:cs typeface="Courier New" panose="02070309020205020404" pitchFamily="49" charset="0"/>
              </a:rPr>
              <a:t>        mov     </a:t>
            </a:r>
            <a:r>
              <a:rPr lang="en-US" sz="1600" b="1" dirty="0" err="1">
                <a:latin typeface="Courier New" panose="02070309020205020404" pitchFamily="49" charset="0"/>
                <a:cs typeface="Courier New" panose="02070309020205020404" pitchFamily="49" charset="0"/>
              </a:rPr>
              <a:t>eax</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syscall</a:t>
            </a:r>
            <a:r>
              <a:rPr lang="en-US" sz="1600" b="1" dirty="0">
                <a:latin typeface="Courier New" panose="02070309020205020404" pitchFamily="49" charset="0"/>
                <a:cs typeface="Courier New" panose="02070309020205020404" pitchFamily="49" charset="0"/>
              </a:rPr>
              <a:t> number for exit</a:t>
            </a:r>
          </a:p>
          <a:p>
            <a:r>
              <a:rPr lang="en-US" sz="1600" b="1" dirty="0">
                <a:latin typeface="Courier New" panose="02070309020205020404" pitchFamily="49" charset="0"/>
                <a:cs typeface="Courier New" panose="02070309020205020404" pitchFamily="49" charset="0"/>
              </a:rPr>
              <a:t>        int     0x80          ; make </a:t>
            </a:r>
            <a:r>
              <a:rPr lang="en-US" sz="1600" b="1" dirty="0" err="1">
                <a:latin typeface="Courier New" panose="02070309020205020404" pitchFamily="49" charset="0"/>
                <a:cs typeface="Courier New" panose="02070309020205020404" pitchFamily="49" charset="0"/>
              </a:rPr>
              <a:t>syscall</a:t>
            </a:r>
            <a:endParaRPr lang="en-US" sz="1600" b="1" dirty="0">
              <a:latin typeface="Courier New" panose="02070309020205020404" pitchFamily="49" charset="0"/>
              <a:cs typeface="Courier New" panose="02070309020205020404" pitchFamily="49" charset="0"/>
            </a:endParaRPr>
          </a:p>
        </p:txBody>
      </p:sp>
      <p:pic>
        <p:nvPicPr>
          <p:cNvPr id="2" name="Picture 1" descr="A screenshot of a computer&#10;&#10;AI-generated content may be incorrect.">
            <a:extLst>
              <a:ext uri="{FF2B5EF4-FFF2-40B4-BE49-F238E27FC236}">
                <a16:creationId xmlns:a16="http://schemas.microsoft.com/office/drawing/2014/main" id="{D922861D-216D-04AE-7FD5-C8EB2EDCEE07}"/>
              </a:ext>
            </a:extLst>
          </p:cNvPr>
          <p:cNvPicPr>
            <a:picLocks noChangeAspect="1"/>
          </p:cNvPicPr>
          <p:nvPr/>
        </p:nvPicPr>
        <p:blipFill>
          <a:blip r:embed="rId2"/>
          <a:stretch>
            <a:fillRect/>
          </a:stretch>
        </p:blipFill>
        <p:spPr>
          <a:xfrm>
            <a:off x="2010937" y="3541331"/>
            <a:ext cx="7772400" cy="2367228"/>
          </a:xfrm>
          <a:prstGeom prst="rect">
            <a:avLst/>
          </a:prstGeom>
        </p:spPr>
      </p:pic>
    </p:spTree>
    <p:extLst>
      <p:ext uri="{BB962C8B-B14F-4D97-AF65-F5344CB8AC3E}">
        <p14:creationId xmlns:p14="http://schemas.microsoft.com/office/powerpoint/2010/main" val="271634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6"/>
            <a:ext cx="6096000" cy="1046364"/>
          </a:xfrm>
        </p:spPr>
        <p:txBody>
          <a:bodyPr>
            <a:normAutofit/>
          </a:bodyPr>
          <a:lstStyle/>
          <a:p>
            <a:r>
              <a:rPr lang="en-US" sz="2400" dirty="0"/>
              <a:t>Launched in 1975 and cost $25</a:t>
            </a:r>
          </a:p>
          <a:p>
            <a:r>
              <a:rPr lang="en-US" sz="2400" dirty="0"/>
              <a:t>4,528 NMOS Transistors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107038" y="366349"/>
            <a:ext cx="4701633" cy="3726044"/>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6504 – Named for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11216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635F8B4A-371D-2427-77A9-EEE4F99512A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FB51F177-B834-3535-DAD0-4311EBAE6D1E}"/>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F1F8E94B-24AB-6E15-7933-E5512009725E}"/>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8733F521-7314-2817-4332-5B88EEDA7D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5CB6B03B-54D6-EC60-6042-7C1533065BD1}"/>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748" y="2553072"/>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lstStyle/>
          <a:p>
            <a:r>
              <a:rPr lang="en-US" dirty="0"/>
              <a:t>PC – Program Counter</a:t>
            </a:r>
          </a:p>
          <a:p>
            <a:r>
              <a:rPr lang="en-US" dirty="0"/>
              <a:t>CMP – Result of most recent comparison</a:t>
            </a:r>
          </a:p>
          <a:p>
            <a:r>
              <a:rPr lang="en-US" dirty="0"/>
              <a:t>Mode – Error indicator</a:t>
            </a:r>
          </a:p>
          <a:p>
            <a:r>
              <a:rPr lang="en-US" dirty="0"/>
              <a:t>A and X registers shown in hex</a:t>
            </a:r>
          </a:p>
          <a:p>
            <a:r>
              <a:rPr lang="en-US" dirty="0"/>
              <a:t>Instruction memory shows in base-2 for easy decoding</a:t>
            </a:r>
          </a:p>
          <a:p>
            <a:r>
              <a:rPr lang="en-US" dirty="0"/>
              <a:t>Data memory shows in hex – will usually contain ASCII</a:t>
            </a:r>
          </a:p>
        </p:txBody>
      </p:sp>
      <p:sp>
        <p:nvSpPr>
          <p:cNvPr id="25" name="Rectangle 24">
            <a:extLst>
              <a:ext uri="{FF2B5EF4-FFF2-40B4-BE49-F238E27FC236}">
                <a16:creationId xmlns:a16="http://schemas.microsoft.com/office/drawing/2014/main" id="{E0854096-5AF0-D05F-8ABB-C3B683EAE0F8}"/>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B5C654E-C88B-BDBD-7556-637F921D05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9C6C0510-ADB0-7132-0BC1-E62B6823F10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4958C35B-A845-D66C-819E-7E91317C470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1E69EABB-411D-3B18-C631-FF56FE014FF3}"/>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4C79718-D366-3264-2C98-04D267E8887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EAB6B70-4905-FA48-8A49-CD1408BC39E9}"/>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5A1A4266-C2EB-D6D2-A10A-8AB22EA49947}"/>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BC53FC0-ADC7-4F77-1081-828FDE3C6DFF}"/>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8390DBCE-23DA-78B1-5EB3-C95B353BC9B0}"/>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D87E0D9C-3637-025D-E224-8EC74A168684}"/>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D2F01024-CAEB-A25E-F14B-4E3B21B532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118" name="Shape 390">
            <a:extLst>
              <a:ext uri="{FF2B5EF4-FFF2-40B4-BE49-F238E27FC236}">
                <a16:creationId xmlns:a16="http://schemas.microsoft.com/office/drawing/2014/main" id="{E00E9CCE-B736-1B87-6102-BD11B08F1481}"/>
              </a:ext>
            </a:extLst>
          </p:cNvPr>
          <p:cNvSpPr/>
          <p:nvPr/>
        </p:nvSpPr>
        <p:spPr>
          <a:xfrm>
            <a:off x="8599650" y="2371350"/>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8C3F8-E334-3795-22DC-AF6406F28C8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0599811-9042-2F53-30B0-2DE1F9FBBE81}"/>
              </a:ext>
            </a:extLst>
          </p:cNvPr>
          <p:cNvSpPr/>
          <p:nvPr/>
        </p:nvSpPr>
        <p:spPr>
          <a:xfrm>
            <a:off x="9511141" y="3031103"/>
            <a:ext cx="1842659" cy="3273842"/>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FA45248-9B02-2200-1A96-03EAE9DA3967}"/>
              </a:ext>
            </a:extLst>
          </p:cNvPr>
          <p:cNvSpPr/>
          <p:nvPr/>
        </p:nvSpPr>
        <p:spPr>
          <a:xfrm>
            <a:off x="7652084" y="1454578"/>
            <a:ext cx="4283242" cy="951738"/>
          </a:xfrm>
          <a:prstGeom prst="rect">
            <a:avLst/>
          </a:prstGeom>
          <a:solidFill>
            <a:schemeClr val="accent6">
              <a:lumMod val="20000"/>
              <a:lumOff val="80000"/>
            </a:schemeClr>
          </a:solid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9CA1E8-E884-B3B9-937F-2839DB642E1F}"/>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40503594-0D8F-D812-A8BD-BE9B2A72978B}"/>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D3C83FC1-8FD4-7D92-EF6C-7EAED0ABCA4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E88B729F-5E96-B2DF-417A-725530EDF1F8}"/>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17616CB8-2D86-A488-45CB-0537E719B5A7}"/>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70831381-567D-8F45-90F7-21FF6AB4C65F}"/>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8B2DD84-488E-575E-87C9-733A522507E2}"/>
              </a:ext>
            </a:extLst>
          </p:cNvPr>
          <p:cNvSpPr/>
          <p:nvPr/>
        </p:nvSpPr>
        <p:spPr>
          <a:xfrm>
            <a:off x="7317090" y="327862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34B59095-EED1-E745-04E3-DC2E49BEF925}"/>
              </a:ext>
            </a:extLst>
          </p:cNvPr>
          <p:cNvSpPr txBox="1"/>
          <p:nvPr/>
        </p:nvSpPr>
        <p:spPr>
          <a:xfrm>
            <a:off x="6522945" y="3277734"/>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CF9B1308-16A2-D5B1-A1BA-6A5D3E85682C}"/>
              </a:ext>
            </a:extLst>
          </p:cNvPr>
          <p:cNvSpPr/>
          <p:nvPr/>
        </p:nvSpPr>
        <p:spPr>
          <a:xfrm>
            <a:off x="7317089" y="376182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C106AE9E-321D-2CEF-4AD3-5E0C581AC4B7}"/>
              </a:ext>
            </a:extLst>
          </p:cNvPr>
          <p:cNvSpPr txBox="1"/>
          <p:nvPr/>
        </p:nvSpPr>
        <p:spPr>
          <a:xfrm>
            <a:off x="6513981" y="373941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555F9405-F110-5FF7-B735-F4DA4651A387}"/>
              </a:ext>
            </a:extLst>
          </p:cNvPr>
          <p:cNvSpPr/>
          <p:nvPr/>
        </p:nvSpPr>
        <p:spPr>
          <a:xfrm>
            <a:off x="7321573" y="426474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AB8A031-553F-A462-23CA-0F9C76C02632}"/>
              </a:ext>
            </a:extLst>
          </p:cNvPr>
          <p:cNvSpPr txBox="1"/>
          <p:nvPr/>
        </p:nvSpPr>
        <p:spPr>
          <a:xfrm>
            <a:off x="6527428" y="426384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B7DC145-2657-5C46-A709-6BE89D5196CB}"/>
              </a:ext>
            </a:extLst>
          </p:cNvPr>
          <p:cNvSpPr/>
          <p:nvPr/>
        </p:nvSpPr>
        <p:spPr>
          <a:xfrm>
            <a:off x="7321572" y="474793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3FA7B9A6-2819-FD93-3C53-95B0E9E1983C}"/>
              </a:ext>
            </a:extLst>
          </p:cNvPr>
          <p:cNvSpPr txBox="1"/>
          <p:nvPr/>
        </p:nvSpPr>
        <p:spPr>
          <a:xfrm>
            <a:off x="6518464" y="472552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2F5FD78-20B6-ABE9-ECE0-7BD65655467C}"/>
              </a:ext>
            </a:extLst>
          </p:cNvPr>
          <p:cNvSpPr/>
          <p:nvPr/>
        </p:nvSpPr>
        <p:spPr>
          <a:xfrm>
            <a:off x="7317088" y="525981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9DFFB93-DA81-1E16-5BB5-351359530A17}"/>
              </a:ext>
            </a:extLst>
          </p:cNvPr>
          <p:cNvSpPr txBox="1"/>
          <p:nvPr/>
        </p:nvSpPr>
        <p:spPr>
          <a:xfrm>
            <a:off x="6522943" y="525892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EF37AAB-5171-7452-7DE4-A0157440633F}"/>
              </a:ext>
            </a:extLst>
          </p:cNvPr>
          <p:cNvSpPr/>
          <p:nvPr/>
        </p:nvSpPr>
        <p:spPr>
          <a:xfrm>
            <a:off x="7317087" y="574301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ABB78EE-AA72-8022-CAA4-9526AF0716AE}"/>
              </a:ext>
            </a:extLst>
          </p:cNvPr>
          <p:cNvSpPr txBox="1"/>
          <p:nvPr/>
        </p:nvSpPr>
        <p:spPr>
          <a:xfrm>
            <a:off x="6513979" y="5720604"/>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2C3D7478-6156-0E50-07C7-BD4F9B0F2C8C}"/>
              </a:ext>
            </a:extLst>
          </p:cNvPr>
          <p:cNvSpPr txBox="1"/>
          <p:nvPr/>
        </p:nvSpPr>
        <p:spPr>
          <a:xfrm>
            <a:off x="6337680" y="2539500"/>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4A0FC5C5-595C-1134-8E19-058EF364C162}"/>
              </a:ext>
            </a:extLst>
          </p:cNvPr>
          <p:cNvSpPr/>
          <p:nvPr/>
        </p:nvSpPr>
        <p:spPr>
          <a:xfrm>
            <a:off x="10322273" y="324792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471A824-5875-3DAD-C9A7-0AE50859EBAA}"/>
              </a:ext>
            </a:extLst>
          </p:cNvPr>
          <p:cNvSpPr txBox="1"/>
          <p:nvPr/>
        </p:nvSpPr>
        <p:spPr>
          <a:xfrm>
            <a:off x="9528128" y="32470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5A6E59D-89EB-2169-EBAE-AD729368976F}"/>
              </a:ext>
            </a:extLst>
          </p:cNvPr>
          <p:cNvSpPr/>
          <p:nvPr/>
        </p:nvSpPr>
        <p:spPr>
          <a:xfrm>
            <a:off x="10322272" y="373112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1B71E6A8-28E7-A936-6CC6-FFCC8C2BD4BD}"/>
              </a:ext>
            </a:extLst>
          </p:cNvPr>
          <p:cNvSpPr txBox="1"/>
          <p:nvPr/>
        </p:nvSpPr>
        <p:spPr>
          <a:xfrm>
            <a:off x="9519164" y="37087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06881E3-44D6-EDBE-381C-24E68DF40E12}"/>
              </a:ext>
            </a:extLst>
          </p:cNvPr>
          <p:cNvSpPr/>
          <p:nvPr/>
        </p:nvSpPr>
        <p:spPr>
          <a:xfrm>
            <a:off x="10326756" y="423403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C17871A-3FAA-4382-1EEC-A0E1397D6E48}"/>
              </a:ext>
            </a:extLst>
          </p:cNvPr>
          <p:cNvSpPr txBox="1"/>
          <p:nvPr/>
        </p:nvSpPr>
        <p:spPr>
          <a:xfrm>
            <a:off x="9532611" y="42331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EB4A342-DC05-15A3-C019-7F7C6F868CA1}"/>
              </a:ext>
            </a:extLst>
          </p:cNvPr>
          <p:cNvSpPr/>
          <p:nvPr/>
        </p:nvSpPr>
        <p:spPr>
          <a:xfrm>
            <a:off x="10326755" y="471723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2A7DAA1-BC88-5587-4ED8-3BC6B5B72A68}"/>
              </a:ext>
            </a:extLst>
          </p:cNvPr>
          <p:cNvSpPr txBox="1"/>
          <p:nvPr/>
        </p:nvSpPr>
        <p:spPr>
          <a:xfrm>
            <a:off x="9523647" y="46948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8FC1609C-D8F0-C057-7C60-44B80FD9987A}"/>
              </a:ext>
            </a:extLst>
          </p:cNvPr>
          <p:cNvSpPr/>
          <p:nvPr/>
        </p:nvSpPr>
        <p:spPr>
          <a:xfrm>
            <a:off x="10322271" y="522911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205D005-B8B3-3633-8330-5B2E990852F2}"/>
              </a:ext>
            </a:extLst>
          </p:cNvPr>
          <p:cNvSpPr txBox="1"/>
          <p:nvPr/>
        </p:nvSpPr>
        <p:spPr>
          <a:xfrm>
            <a:off x="9528126" y="52282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D0A2AFA9-29B5-A4C9-A04B-FFDA313F48D8}"/>
              </a:ext>
            </a:extLst>
          </p:cNvPr>
          <p:cNvSpPr/>
          <p:nvPr/>
        </p:nvSpPr>
        <p:spPr>
          <a:xfrm>
            <a:off x="10322270" y="571231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BC3D51A-D028-6783-E724-C281B04D811A}"/>
              </a:ext>
            </a:extLst>
          </p:cNvPr>
          <p:cNvSpPr txBox="1"/>
          <p:nvPr/>
        </p:nvSpPr>
        <p:spPr>
          <a:xfrm>
            <a:off x="9519162" y="56899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5AA5AE1-198A-8633-937C-777D4E2A26F8}"/>
              </a:ext>
            </a:extLst>
          </p:cNvPr>
          <p:cNvSpPr>
            <a:spLocks noGrp="1"/>
          </p:cNvSpPr>
          <p:nvPr>
            <p:ph type="title"/>
          </p:nvPr>
        </p:nvSpPr>
        <p:spPr>
          <a:xfrm>
            <a:off x="838200" y="365125"/>
            <a:ext cx="3922762" cy="1325563"/>
          </a:xfrm>
        </p:spPr>
        <p:txBody>
          <a:bodyPr/>
          <a:lstStyle/>
          <a:p>
            <a:r>
              <a:rPr lang="en-US" dirty="0"/>
              <a:t>Memory Architecture</a:t>
            </a:r>
          </a:p>
        </p:txBody>
      </p:sp>
      <p:sp>
        <p:nvSpPr>
          <p:cNvPr id="78" name="Content Placeholder 77">
            <a:extLst>
              <a:ext uri="{FF2B5EF4-FFF2-40B4-BE49-F238E27FC236}">
                <a16:creationId xmlns:a16="http://schemas.microsoft.com/office/drawing/2014/main" id="{00BD0071-427B-DFED-3486-5935758BB276}"/>
              </a:ext>
            </a:extLst>
          </p:cNvPr>
          <p:cNvSpPr>
            <a:spLocks noGrp="1"/>
          </p:cNvSpPr>
          <p:nvPr>
            <p:ph idx="1"/>
          </p:nvPr>
        </p:nvSpPr>
        <p:spPr>
          <a:xfrm>
            <a:off x="838200" y="1825625"/>
            <a:ext cx="5432471" cy="4351338"/>
          </a:xfrm>
        </p:spPr>
        <p:txBody>
          <a:bodyPr/>
          <a:lstStyle/>
          <a:p>
            <a:r>
              <a:rPr lang="en-US" dirty="0"/>
              <a:t>X0 / X1 are Load Registers</a:t>
            </a:r>
          </a:p>
          <a:p>
            <a:r>
              <a:rPr lang="en-US" dirty="0"/>
              <a:t>X2 / X3 are Store Registers</a:t>
            </a:r>
          </a:p>
          <a:p>
            <a:r>
              <a:rPr lang="en-US" dirty="0"/>
              <a:t>Setting A0 / A1 causes a load into X0 / X1</a:t>
            </a:r>
          </a:p>
          <a:p>
            <a:r>
              <a:rPr lang="en-US" dirty="0"/>
              <a:t>Setting A2 / A3 causes a store from X2 / X3</a:t>
            </a:r>
          </a:p>
          <a:p>
            <a:r>
              <a:rPr lang="en-US" dirty="0"/>
              <a:t>Data memory (255) holds values when we don't have enough registers</a:t>
            </a:r>
          </a:p>
        </p:txBody>
      </p:sp>
      <p:sp>
        <p:nvSpPr>
          <p:cNvPr id="25" name="Rectangle 24">
            <a:extLst>
              <a:ext uri="{FF2B5EF4-FFF2-40B4-BE49-F238E27FC236}">
                <a16:creationId xmlns:a16="http://schemas.microsoft.com/office/drawing/2014/main" id="{70762EB6-0CFE-847C-C43F-F011580D23E3}"/>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18C33AFB-5552-8C09-08D1-85671B7DCFC0}"/>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16460DE4-FB01-4388-6F35-E791EF694690}"/>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0D8B6CBF-FF16-05CD-25C4-F8BBE344981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37CEF09-F678-BD78-6D24-159247942E56}"/>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50AC7905-7764-454E-990C-E872D4CD5DA6}"/>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FDD6DD2B-B8C9-C935-BAF5-2D44FE758B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AC3243CF-E72E-0997-0306-D0E5EBF04B95}"/>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9F3819D9-43CD-9A00-4951-2EDF48AF342B}"/>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72D47A57-1D10-571E-FE58-AFE0C41CD388}"/>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379C92A5-9A11-07E5-0CDF-FCCD081FD945}"/>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F4BEA556-204B-2293-938A-D156B44BED32}"/>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7DCF6F6E-7458-1771-0E42-0797768F3229}"/>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EFA3BDD0-4BFA-C4F4-2201-CBD183085E2B}"/>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D198F1F-1B65-4D35-6294-C82B723DCE0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9B2B8D6A-32F4-5B8C-91BA-3D76C781350B}"/>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cxnSp>
        <p:nvCxnSpPr>
          <p:cNvPr id="5" name="Straight Connector 4">
            <a:extLst>
              <a:ext uri="{FF2B5EF4-FFF2-40B4-BE49-F238E27FC236}">
                <a16:creationId xmlns:a16="http://schemas.microsoft.com/office/drawing/2014/main" id="{9526B5B8-9BA6-3B3F-B261-CDDA3C5D87D1}"/>
              </a:ext>
            </a:extLst>
          </p:cNvPr>
          <p:cNvCxnSpPr>
            <a:stCxn id="8" idx="2"/>
            <a:endCxn id="70" idx="0"/>
          </p:cNvCxnSpPr>
          <p:nvPr/>
        </p:nvCxnSpPr>
        <p:spPr>
          <a:xfrm flipH="1">
            <a:off x="8255103" y="1250424"/>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25B75E-5AA2-2C0F-FDAE-8EE23DCB387B}"/>
              </a:ext>
            </a:extLst>
          </p:cNvPr>
          <p:cNvCxnSpPr>
            <a:cxnSpLocks/>
            <a:stCxn id="64" idx="2"/>
            <a:endCxn id="72" idx="0"/>
          </p:cNvCxnSpPr>
          <p:nvPr/>
        </p:nvCxnSpPr>
        <p:spPr>
          <a:xfrm flipH="1">
            <a:off x="9296145"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47F22A-FDD3-4EE7-467E-DBB1A6430ADD}"/>
              </a:ext>
            </a:extLst>
          </p:cNvPr>
          <p:cNvCxnSpPr>
            <a:cxnSpLocks/>
            <a:stCxn id="66" idx="2"/>
            <a:endCxn id="74" idx="0"/>
          </p:cNvCxnSpPr>
          <p:nvPr/>
        </p:nvCxnSpPr>
        <p:spPr>
          <a:xfrm flipH="1">
            <a:off x="10339336" y="1261155"/>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3C95F41-3FC1-51E1-9167-ECFE11C0CEC9}"/>
              </a:ext>
            </a:extLst>
          </p:cNvPr>
          <p:cNvCxnSpPr>
            <a:cxnSpLocks/>
            <a:stCxn id="68" idx="2"/>
            <a:endCxn id="76" idx="0"/>
          </p:cNvCxnSpPr>
          <p:nvPr/>
        </p:nvCxnSpPr>
        <p:spPr>
          <a:xfrm flipH="1">
            <a:off x="11380378" y="1271886"/>
            <a:ext cx="2148" cy="54292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AE736046-B08D-BF10-EA75-4D2A5C7D7C81}"/>
              </a:ext>
            </a:extLst>
          </p:cNvPr>
          <p:cNvCxnSpPr>
            <a:cxnSpLocks/>
            <a:endCxn id="70" idx="2"/>
          </p:cNvCxnSpPr>
          <p:nvPr/>
        </p:nvCxnSpPr>
        <p:spPr>
          <a:xfrm rot="10800000">
            <a:off x="8255103" y="2162678"/>
            <a:ext cx="1580436" cy="820794"/>
          </a:xfrm>
          <a:prstGeom prst="curvedConnector2">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2B1E5F2A-3859-4F89-FCB8-4AA5ECA9E05A}"/>
              </a:ext>
            </a:extLst>
          </p:cNvPr>
          <p:cNvCxnSpPr>
            <a:cxnSpLocks/>
            <a:endCxn id="72" idx="2"/>
          </p:cNvCxnSpPr>
          <p:nvPr/>
        </p:nvCxnSpPr>
        <p:spPr>
          <a:xfrm rot="16200000" flipV="1">
            <a:off x="9272489" y="2197065"/>
            <a:ext cx="857694" cy="810381"/>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9F03E2E1-9CD1-9CC7-204E-5D7CA45F5BCC}"/>
              </a:ext>
            </a:extLst>
          </p:cNvPr>
          <p:cNvCxnSpPr>
            <a:cxnSpLocks/>
            <a:stCxn id="74" idx="2"/>
          </p:cNvCxnSpPr>
          <p:nvPr/>
        </p:nvCxnSpPr>
        <p:spPr>
          <a:xfrm rot="16200000" flipH="1">
            <a:off x="10196435" y="2316310"/>
            <a:ext cx="857696" cy="571894"/>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C6AA694B-EEF6-801C-0F78-E63AA4790EC4}"/>
              </a:ext>
            </a:extLst>
          </p:cNvPr>
          <p:cNvCxnSpPr>
            <a:cxnSpLocks/>
            <a:stCxn id="76" idx="2"/>
          </p:cNvCxnSpPr>
          <p:nvPr/>
        </p:nvCxnSpPr>
        <p:spPr>
          <a:xfrm rot="5400000">
            <a:off x="10845138" y="2480424"/>
            <a:ext cx="831525" cy="238957"/>
          </a:xfrm>
          <a:prstGeom prst="curvedConnector3">
            <a:avLst>
              <a:gd name="adj1" fmla="val 50000"/>
            </a:avLst>
          </a:prstGeom>
          <a:ln w="571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58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5"/>
            <a:ext cx="10515600" cy="1045912"/>
          </a:xfrm>
        </p:spPr>
        <p:txBody>
          <a:bodyPr/>
          <a:lstStyle/>
          <a:p>
            <a:r>
              <a:rPr lang="en-US" dirty="0"/>
              <a:t>Assembly language is easier to read and translates directly to binary machine language</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0A07DF64-FEB8-6531-616F-A843B47A0676}"/>
              </a:ext>
            </a:extLst>
          </p:cNvPr>
          <p:cNvGraphicFramePr>
            <a:graphicFrameLocks noGrp="1"/>
          </p:cNvGraphicFramePr>
          <p:nvPr>
            <p:extLst>
              <p:ext uri="{D42A27DB-BD31-4B8C-83A1-F6EECF244321}">
                <p14:modId xmlns:p14="http://schemas.microsoft.com/office/powerpoint/2010/main" val="821368614"/>
              </p:ext>
            </p:extLst>
          </p:nvPr>
        </p:nvGraphicFramePr>
        <p:xfrm>
          <a:off x="838200" y="3206667"/>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DB0D31C3-537C-03FB-AF86-D9EB7D79F2C4}"/>
              </a:ext>
            </a:extLst>
          </p:cNvPr>
          <p:cNvGraphicFramePr>
            <a:graphicFrameLocks noGrp="1"/>
          </p:cNvGraphicFramePr>
          <p:nvPr>
            <p:extLst>
              <p:ext uri="{D42A27DB-BD31-4B8C-83A1-F6EECF244321}">
                <p14:modId xmlns:p14="http://schemas.microsoft.com/office/powerpoint/2010/main" val="2830204857"/>
              </p:ext>
            </p:extLst>
          </p:nvPr>
        </p:nvGraphicFramePr>
        <p:xfrm>
          <a:off x="8664615" y="2639508"/>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9A9743D-BDED-A37D-D7A8-3C4977129396}"/>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E50524EA-FBD3-C71E-430E-BF9BFBE0493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6624A4DA-2BCE-352B-3276-A2D815ADE25C}"/>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3B7A59D1-0DCD-E065-06BF-15EFDC6D68E0}"/>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4C85F18-D3EC-69BE-2F5A-6A1A9078EE5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0A85D78-D0C0-3890-7B32-8F467E03D56E}"/>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740E6CFD-B1A4-849B-B17A-9CF8114CD76F}"/>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EEEC4E31-FE6C-AC6F-044E-638EDBB2D8AD}"/>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5DC4541A-E5B9-E49D-D523-23187B9A34E5}"/>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4A097655-32AA-441C-0AA5-C17093CCB286}"/>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FD174BF9-F2C9-7335-927B-D8223270DED1}"/>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5D140FD-7385-6C54-71FE-3DD4FDE4799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63FA87D-D283-DC38-04B1-194466289428}"/>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82CCFF3A-9555-BA5C-54BF-252D5E51E839}"/>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8611D2B-4C55-E1DD-49B3-A9282CAFF53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FAD15AB-5E81-FF87-919B-63B25EB941DE}"/>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71DAE738-A69A-ABA8-8709-A537E3845D4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D91C0321-55F2-BB8C-06D7-724C7B9F86A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BB67A13F-0DE5-98A5-082A-3B61D2F01A1A}"/>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A00A68BB-F2D8-6A70-3AE0-CBA9EB1E2C33}"/>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95828E63-4942-4A8F-3943-AF82EED41A17}"/>
              </a:ext>
            </a:extLst>
          </p:cNvPr>
          <p:cNvSpPr/>
          <p:nvPr/>
        </p:nvSpPr>
        <p:spPr>
          <a:xfrm>
            <a:off x="9959460"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7925F403-32C3-E517-F914-D962EEBFEF90}"/>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03D704F5-55CC-91F4-CA1B-0B527F5208B1}"/>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B546562-7C8A-D2EF-795E-0AB9F31FEECD}"/>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044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7554A-7578-6884-1422-BFB920F5FA8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EFAC99B3-6BB8-0A23-B621-3E86F6F7681B}"/>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9A84D9E9-E499-A3F0-78E4-87CC494E2D2A}"/>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CCDC802B-D280-0F2B-2322-3E106DC26C94}"/>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97684FD0-9010-E423-192D-339F476AC3A5}"/>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4E298561-1893-4BB3-2429-FF107DC3E6DD}"/>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ED41358A-3780-92C7-DD86-F3B33821FB84}"/>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1662F832-2A15-0D2B-0A9D-CAC3BFCD8E48}"/>
              </a:ext>
            </a:extLst>
          </p:cNvPr>
          <p:cNvSpPr/>
          <p:nvPr/>
        </p:nvSpPr>
        <p:spPr>
          <a:xfrm>
            <a:off x="3725031" y="269125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65980C98-F7A2-394B-6260-CCDB37CE5EE4}"/>
              </a:ext>
            </a:extLst>
          </p:cNvPr>
          <p:cNvSpPr txBox="1"/>
          <p:nvPr/>
        </p:nvSpPr>
        <p:spPr>
          <a:xfrm>
            <a:off x="2930886" y="269036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2FCDBDEC-A3D9-278B-AE97-5D8F88BDC0B3}"/>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2671B782-0C6C-4FF6-AF59-4A449371E090}"/>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308EBF92-B755-AFC5-E980-4FF2475D8C0C}"/>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7B57505-0E6F-79B1-8074-BDC60C30591A}"/>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98E9D019-EDA4-BF00-E835-CBCA524620C5}"/>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82C45910-8B0D-E0E9-E241-CC50E8667FA8}"/>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957374-9DE8-8773-4A08-F778168BBAB0}"/>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9F7DA74-2A8A-9E85-99FC-3FA7FA8975E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591FEB9-EBA6-EBE2-01F0-2BEB62ADC7F9}"/>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9C624967-2530-C048-F16F-527274500F06}"/>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43373EEF-20F1-008E-07EE-32E8BEE54BB1}"/>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30BC5C4F-0C4F-A9E8-A125-04DF913934DF}"/>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16AC584-6D59-CFE7-ACC1-E912BF29FBCD}"/>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74A6624-BDA7-250A-9E95-AC0BEA2E7D6C}"/>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49337CE3-0DE3-03C6-7D13-F8DAF6BA44E0}"/>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3D4FEC0-5D92-3483-F80A-E321D8F86BF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40DCDDBA-2902-2184-93A9-F788B2C5255A}"/>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B624305-99C7-561D-38F4-CC6947660C9A}"/>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E09BCB7-8183-77AE-469C-F91264228047}"/>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138B1362-724E-13DC-E84B-AFD30004D735}"/>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0DE2DD33-390F-7137-946B-FA9B9A6BB0CE}"/>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41DE2B51-B1AD-179F-7FE8-39882F8E5826}"/>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86D2278-FAAC-72D3-3DB5-F438323F0CB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3D7485B9-C06A-7875-FAD0-5FBE019F4D8E}"/>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0805E23A-21CC-6BF8-6FF7-0B9B7C3EE77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ED8B2B5E-A4D1-506A-28E6-58A1A6B81E4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22F52338-66AE-66FE-A537-33A62A54C728}"/>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1A9AC643-252D-9941-19FF-D6B392CA54E7}"/>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020A45EB-E34D-0165-680E-F6C65E866909}"/>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FD1958F3-6CD1-AC82-5913-9468E97B12F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9F8713D3-26AA-E849-156C-2F9E817AF38F}"/>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C3BA139C-8D6A-0A08-062C-6073B89BCEEA}"/>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089F2F3-07AB-6ADF-EC77-417BD347F98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9A3FAE7-FA0E-39D3-BDCE-0BCF7E1C3DFA}"/>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8F3CC290-690A-D3A1-130C-4E9D1809BFD4}"/>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7B2FDBFA-6F96-9B46-F11B-3E65052FA120}"/>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42714A15-E66F-1D30-58EE-2CA8404EBDC5}"/>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1AC2F5B-0664-1A41-4FA0-C5D535258405}"/>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36B969A-DE69-D933-328F-DC582A01429A}"/>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BCCD2D0F-BC34-155C-3864-A1E07F1EBD04}"/>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03C0484F-6219-F87D-2173-5B99877B19C1}"/>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CFDB210-8FC3-3C9F-7152-4023565A16F2}"/>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74DD38-9A22-2324-5DBA-ED4EC6771C6A}"/>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F139127-1348-495B-7A46-BC2D27EA5317}"/>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02C21982-28E2-17D7-8BF8-04F9093E38E9}"/>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05145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530C6-C95A-3AB3-04AB-A8BD66B9151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D524F13-5A99-9F18-58F3-BC3BDE60EE0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C114EC15-041B-9EF2-B3EC-D5869F71F522}"/>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BCA47408-1658-0AB0-1E0F-A66C43EF4062}"/>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29" name="TextBox 28">
            <a:extLst>
              <a:ext uri="{FF2B5EF4-FFF2-40B4-BE49-F238E27FC236}">
                <a16:creationId xmlns:a16="http://schemas.microsoft.com/office/drawing/2014/main" id="{8EFB9811-9D2A-0ED9-40B4-63476E85FECD}"/>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7ADF6B9B-AED9-E104-FC54-3C8087454BAF}"/>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14D8BE87-5470-4317-95FF-5CD8EB85E212}"/>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9325B255-C0B7-A822-82F4-B76029A652D8}"/>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CA23BC21-23D7-5710-7573-D83CCD770D79}"/>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1BB549ED-BAFA-5F41-C5AA-7C73D7954845}"/>
              </a:ext>
            </a:extLst>
          </p:cNvPr>
          <p:cNvSpPr/>
          <p:nvPr/>
        </p:nvSpPr>
        <p:spPr>
          <a:xfrm>
            <a:off x="3725030" y="3174456"/>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3727B060-34F7-3FD6-A16A-E13676CCE19F}"/>
              </a:ext>
            </a:extLst>
          </p:cNvPr>
          <p:cNvSpPr txBox="1"/>
          <p:nvPr/>
        </p:nvSpPr>
        <p:spPr>
          <a:xfrm>
            <a:off x="2921922" y="315204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5B170AC-DA97-5848-3DEC-BCEB3745CA9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43C7DD4C-E8A0-AE58-52DA-3A9A94A14292}"/>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CF8ADAF-A1B0-9819-EEDF-03D7DB5B0D01}"/>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ADD95E64-EBDC-6471-ED1D-C093233BA420}"/>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C5B9A7F1-487A-1335-C870-5AF9951A1C16}"/>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29CF2C9F-1F59-A8B6-DCDC-2F2ABDAB541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5897B9A-375F-45CC-8173-80008F9545C0}"/>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89C241E-DFB2-8574-49AB-3DFB5975BAD7}"/>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3C0ED443-225D-7868-87BE-BB15277A343D}"/>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FB7E22B-4539-C625-EC7F-C6EAEC75FC67}"/>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A58CEE6B-27F8-DB66-670B-C766C57E74A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542D8F37-066F-D2F0-C157-6D001823CF70}"/>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15D5DF91-A5D5-72DE-F95A-65CB870849E1}"/>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B6C706E-C64D-0133-0889-22A7C1FE9DE7}"/>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8E4D4C5F-A12E-E4E2-E6A0-1B75A2565B9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51DFCC4C-1686-9283-ACAA-189EC114E89B}"/>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F359313-BA9D-CA41-D202-2E19081A3749}"/>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E340900-CEA4-4F33-B922-9FF7502F4993}"/>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F823A4E0-3EE9-736E-94BA-E65E7B5594EC}"/>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58266128-2828-58F8-27EB-4F54FE72518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A8D5230E-E814-BCBF-EBFD-9AC0AC6231A2}"/>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0DA08961-63C1-5863-30D9-005ABFAADB3B}"/>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7129BC6C-41F3-882F-6307-99BEABCF6DCB}"/>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64C2109F-D945-EC4E-91FE-4FBFF1F3C43A}"/>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5F231C58-D4FD-8D9F-8F11-02CDEE39A74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B62C341E-1E96-1F85-BE49-AF0DB7D290A8}"/>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2D71EB6B-4732-F9EE-B220-7644AA8FB6CB}"/>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D45577A-ADDD-32E8-7C22-A9743C086974}"/>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6BE18F9-3AD9-8BC4-FA61-C6DBFFB15036}"/>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F3101AD-0B16-24B0-F9EF-A34D7C981006}"/>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04B1C00C-605E-5C5E-711F-89DDD005E6C9}"/>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67D83DA-2700-08F6-A9F1-890D8872B14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9C9B513E-11CB-563E-0AEB-65C136931F40}"/>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9317877E-F670-AFA6-FAED-C7CFFA0E0FAD}"/>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15A7280C-A3AF-6323-6385-5186D38704C4}"/>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75" name="TextBox 74">
            <a:extLst>
              <a:ext uri="{FF2B5EF4-FFF2-40B4-BE49-F238E27FC236}">
                <a16:creationId xmlns:a16="http://schemas.microsoft.com/office/drawing/2014/main" id="{2C8FE3E7-DB68-5028-4F55-1F5DBB05E617}"/>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B45D9456-045D-6E84-4168-1B178F8BCCDD}"/>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57222969-6E98-6CD0-F4BD-AE2BB03E9AA5}"/>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D6ECB1BB-4628-715C-4DF3-0DEE1E429BE6}"/>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BBD56BF8-46B6-0321-821B-9C9FBECD0C39}"/>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03CE685-1B65-6261-F70A-53D861DDF742}"/>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50C08DF1-9449-220C-E55C-6085F77D0805}"/>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1F028097-594D-BE5A-8F91-125C861CFD7B}"/>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9737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30B76-37C1-D394-CF6A-94DE08A06E4E}"/>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523D6B4-F190-5E7F-9E4E-1EF9954A9583}"/>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0364D5EE-915B-0020-ABE1-0A1D062654A0}"/>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E158A8DF-9110-E5BB-B40A-95C11D6E7289}"/>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29" name="TextBox 28">
            <a:extLst>
              <a:ext uri="{FF2B5EF4-FFF2-40B4-BE49-F238E27FC236}">
                <a16:creationId xmlns:a16="http://schemas.microsoft.com/office/drawing/2014/main" id="{085D4D91-721E-38B5-CEC0-AC3C6D84923B}"/>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225DF16C-B1AB-3C98-29EC-A093164C8F18}"/>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9A553413-7F5B-4E0C-DCDF-977B5D1F537D}"/>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AA441E78-ADC4-A022-A15E-A7DBD12CAD29}"/>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191E5D33-8527-3A9C-39E3-291D676269FC}"/>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5DD306AF-0AF7-93CB-873A-E8894D913B25}"/>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5AA9A1B0-068A-3831-C13F-8C67189E426A}"/>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69DBC402-3070-70B3-8B8A-ACC758CD7A12}"/>
              </a:ext>
            </a:extLst>
          </p:cNvPr>
          <p:cNvSpPr/>
          <p:nvPr/>
        </p:nvSpPr>
        <p:spPr>
          <a:xfrm>
            <a:off x="3729514" y="3677373"/>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5B894C9D-1465-3E75-99AF-E1E67617B940}"/>
              </a:ext>
            </a:extLst>
          </p:cNvPr>
          <p:cNvSpPr txBox="1"/>
          <p:nvPr/>
        </p:nvSpPr>
        <p:spPr>
          <a:xfrm>
            <a:off x="2935369" y="3676480"/>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8D15634-5878-2892-6C07-2D98B9084629}"/>
              </a:ext>
            </a:extLst>
          </p:cNvPr>
          <p:cNvSpPr/>
          <p:nvPr/>
        </p:nvSpPr>
        <p:spPr>
          <a:xfrm>
            <a:off x="3729513" y="416057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6782382F-B80B-2F7A-DC21-06A95A4C3953}"/>
              </a:ext>
            </a:extLst>
          </p:cNvPr>
          <p:cNvSpPr txBox="1"/>
          <p:nvPr/>
        </p:nvSpPr>
        <p:spPr>
          <a:xfrm>
            <a:off x="2926405" y="413816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4E8B33B-BC89-0D8C-CC3C-3B5570EA5B99}"/>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062385D-B928-48FB-FDA0-613F9BFE2A6F}"/>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615528BA-0674-6EEA-D5EC-B27E3033BF88}"/>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C6AC2D0-102C-0956-F4A8-4B62007A77E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69A1C3DA-980F-BF90-F85C-B76DE0E8DB70}"/>
              </a:ext>
            </a:extLst>
          </p:cNvPr>
          <p:cNvSpPr/>
          <p:nvPr/>
        </p:nvSpPr>
        <p:spPr>
          <a:xfrm>
            <a:off x="10664333" y="269888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6303BB8-D8E9-E2AF-F0C9-D5ED1289AB5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32249AA8-E61E-4EB0-4E9A-71E32B91C5B3}"/>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DC2C9DA2-B9FC-A335-B3E9-2764E9B043EF}"/>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4E516F1-52F1-1407-8920-A98C2E049CFA}"/>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13BFDF1-D63B-7B18-D064-5D83E85E3C83}"/>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88B3070-89A8-E7B3-53D0-BDCA7D69DE73}"/>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18A6E657-57E7-3F01-11EE-9940483747CD}"/>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F78C0059-3043-696E-BE9F-79B3E50B2C42}"/>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A03C8BB5-0E2D-E544-5B20-A982927E1537}"/>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0E99FA3-AFA4-0BC5-8176-ECBB870EFFA3}"/>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31FED5-918A-2235-E92C-52AAC3437FDB}"/>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85E876F-062F-1EE0-D23A-B4DE5B0E5F2C}"/>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AC9840D9-D4D9-1531-DC55-38295395DEB8}"/>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98D9F01A-C3B7-75C9-51EE-22701DD0682A}"/>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5072CA6C-1940-ECDA-CA94-361898A66D3E}"/>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02FB87CA-C3FA-3730-5B36-6F45B0DFADC6}"/>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97A32130-FC58-A594-4272-081850356599}"/>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8C42EDB0-4FE9-1C53-17C8-AB6B3CE5EA6E}"/>
              </a:ext>
            </a:extLst>
          </p:cNvPr>
          <p:cNvSpPr/>
          <p:nvPr/>
        </p:nvSpPr>
        <p:spPr>
          <a:xfrm>
            <a:off x="9961608"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E4CD026C-28F7-5636-A4DC-87AD01804D52}"/>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AF0DB5FB-CB24-BB1E-E093-91CFA0155114}"/>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754F2751-2518-0F4C-948F-0DFB8A866953}"/>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3AF5BCE4-1C77-B6A9-197A-1E3CCCAC6BC2}"/>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54E24528-AD8F-CAC3-973A-B2FA39431074}"/>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EA7C7C81-E06A-94AD-979A-7119BA711C1C}"/>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1766576A-2B8E-4237-24EF-9853D115AC36}"/>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A22416F7-31D8-412B-A736-F0C697E95578}"/>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7C3C290E-3E2E-2A85-75DD-BA029FD6A24F}"/>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EBB3EEDB-A3CA-5D4A-6743-B2E4BE3CECE0}"/>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667B0F92-77FB-38B6-3433-2A04ECED2606}"/>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957EED9F-5A6D-0A85-698C-8199CCCFF920}"/>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F1E7CBC-FADA-2868-5D7D-4021862B78BF}"/>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BE7BC6C6-EFCD-71B3-9445-98F59A80F3D5}"/>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80EF04BD-D9CA-568E-6943-434E7ABB5F43}"/>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8D3C7973-198A-8F51-746E-16693A405CC8}"/>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4037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DE83E-AF92-6C69-3331-6F5850D7404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AC2C256-D4D2-BF16-C0E1-78AB5ADD9A10}"/>
              </a:ext>
            </a:extLst>
          </p:cNvPr>
          <p:cNvSpPr/>
          <p:nvPr/>
        </p:nvSpPr>
        <p:spPr>
          <a:xfrm>
            <a:off x="7877375" y="881091"/>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 name="TextBox 8">
            <a:extLst>
              <a:ext uri="{FF2B5EF4-FFF2-40B4-BE49-F238E27FC236}">
                <a16:creationId xmlns:a16="http://schemas.microsoft.com/office/drawing/2014/main" id="{1E1CE86B-12BB-6D4D-DAAB-76AAEF03CBB3}"/>
              </a:ext>
            </a:extLst>
          </p:cNvPr>
          <p:cNvSpPr txBox="1"/>
          <p:nvPr/>
        </p:nvSpPr>
        <p:spPr>
          <a:xfrm>
            <a:off x="7788103" y="542324"/>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A0</a:t>
            </a:r>
          </a:p>
        </p:txBody>
      </p:sp>
      <p:sp>
        <p:nvSpPr>
          <p:cNvPr id="28" name="Rectangle 27">
            <a:extLst>
              <a:ext uri="{FF2B5EF4-FFF2-40B4-BE49-F238E27FC236}">
                <a16:creationId xmlns:a16="http://schemas.microsoft.com/office/drawing/2014/main" id="{410CCF6B-B430-309A-5F03-A8031BFF91B1}"/>
              </a:ext>
            </a:extLst>
          </p:cNvPr>
          <p:cNvSpPr/>
          <p:nvPr/>
        </p:nvSpPr>
        <p:spPr>
          <a:xfrm>
            <a:off x="5028036" y="887471"/>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29" name="TextBox 28">
            <a:extLst>
              <a:ext uri="{FF2B5EF4-FFF2-40B4-BE49-F238E27FC236}">
                <a16:creationId xmlns:a16="http://schemas.microsoft.com/office/drawing/2014/main" id="{55AE77D0-0EEC-46CF-4D94-3FB9A10F5647}"/>
              </a:ext>
            </a:extLst>
          </p:cNvPr>
          <p:cNvSpPr txBox="1"/>
          <p:nvPr/>
        </p:nvSpPr>
        <p:spPr>
          <a:xfrm>
            <a:off x="4933497" y="54111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0" name="Rectangle 29">
            <a:extLst>
              <a:ext uri="{FF2B5EF4-FFF2-40B4-BE49-F238E27FC236}">
                <a16:creationId xmlns:a16="http://schemas.microsoft.com/office/drawing/2014/main" id="{A1BDFB3D-F3C2-AA97-6B87-C583A1FA4E89}"/>
              </a:ext>
            </a:extLst>
          </p:cNvPr>
          <p:cNvSpPr/>
          <p:nvPr/>
        </p:nvSpPr>
        <p:spPr>
          <a:xfrm>
            <a:off x="6046348" y="892276"/>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&lt;=&gt;</a:t>
            </a:r>
          </a:p>
        </p:txBody>
      </p:sp>
      <p:sp>
        <p:nvSpPr>
          <p:cNvPr id="31" name="TextBox 30">
            <a:extLst>
              <a:ext uri="{FF2B5EF4-FFF2-40B4-BE49-F238E27FC236}">
                <a16:creationId xmlns:a16="http://schemas.microsoft.com/office/drawing/2014/main" id="{F5073EBA-0387-F589-E6A6-71E1751C97F7}"/>
              </a:ext>
            </a:extLst>
          </p:cNvPr>
          <p:cNvSpPr txBox="1"/>
          <p:nvPr/>
        </p:nvSpPr>
        <p:spPr>
          <a:xfrm>
            <a:off x="5948969" y="569110"/>
            <a:ext cx="76718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CMP</a:t>
            </a:r>
          </a:p>
        </p:txBody>
      </p:sp>
      <p:sp>
        <p:nvSpPr>
          <p:cNvPr id="32" name="Rectangle 31">
            <a:extLst>
              <a:ext uri="{FF2B5EF4-FFF2-40B4-BE49-F238E27FC236}">
                <a16:creationId xmlns:a16="http://schemas.microsoft.com/office/drawing/2014/main" id="{32126FDC-CC08-BE6A-B275-9B43E4FE30EB}"/>
              </a:ext>
            </a:extLst>
          </p:cNvPr>
          <p:cNvSpPr/>
          <p:nvPr/>
        </p:nvSpPr>
        <p:spPr>
          <a:xfrm>
            <a:off x="3725031" y="269125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01000110</a:t>
            </a:r>
          </a:p>
        </p:txBody>
      </p:sp>
      <p:sp>
        <p:nvSpPr>
          <p:cNvPr id="33" name="TextBox 32">
            <a:extLst>
              <a:ext uri="{FF2B5EF4-FFF2-40B4-BE49-F238E27FC236}">
                <a16:creationId xmlns:a16="http://schemas.microsoft.com/office/drawing/2014/main" id="{F31379E2-3C1B-B969-6AE2-CC192CB38C82}"/>
              </a:ext>
            </a:extLst>
          </p:cNvPr>
          <p:cNvSpPr txBox="1"/>
          <p:nvPr/>
        </p:nvSpPr>
        <p:spPr>
          <a:xfrm>
            <a:off x="2930886" y="269036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455FA356-2D0C-2739-0E7D-2FD86AEECD8B}"/>
              </a:ext>
            </a:extLst>
          </p:cNvPr>
          <p:cNvSpPr/>
          <p:nvPr/>
        </p:nvSpPr>
        <p:spPr>
          <a:xfrm>
            <a:off x="3725030" y="317445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5" name="TextBox 34">
            <a:extLst>
              <a:ext uri="{FF2B5EF4-FFF2-40B4-BE49-F238E27FC236}">
                <a16:creationId xmlns:a16="http://schemas.microsoft.com/office/drawing/2014/main" id="{02B64578-E9CA-99CE-63DB-889D781F0EB6}"/>
              </a:ext>
            </a:extLst>
          </p:cNvPr>
          <p:cNvSpPr txBox="1"/>
          <p:nvPr/>
        </p:nvSpPr>
        <p:spPr>
          <a:xfrm>
            <a:off x="2921922" y="31520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F4CA7C18-99AE-AE72-DC2A-31AA48ED96BD}"/>
              </a:ext>
            </a:extLst>
          </p:cNvPr>
          <p:cNvSpPr/>
          <p:nvPr/>
        </p:nvSpPr>
        <p:spPr>
          <a:xfrm>
            <a:off x="3729514" y="367737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01010110</a:t>
            </a:r>
          </a:p>
        </p:txBody>
      </p:sp>
      <p:sp>
        <p:nvSpPr>
          <p:cNvPr id="37" name="TextBox 36">
            <a:extLst>
              <a:ext uri="{FF2B5EF4-FFF2-40B4-BE49-F238E27FC236}">
                <a16:creationId xmlns:a16="http://schemas.microsoft.com/office/drawing/2014/main" id="{60795E37-8A70-AA6E-189D-24CC70431AF6}"/>
              </a:ext>
            </a:extLst>
          </p:cNvPr>
          <p:cNvSpPr txBox="1"/>
          <p:nvPr/>
        </p:nvSpPr>
        <p:spPr>
          <a:xfrm>
            <a:off x="2935369" y="367648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66D587C0-579A-1AF9-F200-1DF5D562B598}"/>
              </a:ext>
            </a:extLst>
          </p:cNvPr>
          <p:cNvSpPr/>
          <p:nvPr/>
        </p:nvSpPr>
        <p:spPr>
          <a:xfrm>
            <a:off x="3729513" y="4160570"/>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01000010</a:t>
            </a:r>
          </a:p>
        </p:txBody>
      </p:sp>
      <p:sp>
        <p:nvSpPr>
          <p:cNvPr id="39" name="TextBox 38">
            <a:extLst>
              <a:ext uri="{FF2B5EF4-FFF2-40B4-BE49-F238E27FC236}">
                <a16:creationId xmlns:a16="http://schemas.microsoft.com/office/drawing/2014/main" id="{06A9229C-4E5B-3803-5703-5FA91BF451DC}"/>
              </a:ext>
            </a:extLst>
          </p:cNvPr>
          <p:cNvSpPr txBox="1"/>
          <p:nvPr/>
        </p:nvSpPr>
        <p:spPr>
          <a:xfrm>
            <a:off x="2926405" y="4138161"/>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674F19E5-96CE-D4EC-41D1-4A601F07EFBD}"/>
              </a:ext>
            </a:extLst>
          </p:cNvPr>
          <p:cNvSpPr/>
          <p:nvPr/>
        </p:nvSpPr>
        <p:spPr>
          <a:xfrm>
            <a:off x="3725029" y="467244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BD953141-D1D7-37DF-5C2B-87245CA84254}"/>
              </a:ext>
            </a:extLst>
          </p:cNvPr>
          <p:cNvSpPr txBox="1"/>
          <p:nvPr/>
        </p:nvSpPr>
        <p:spPr>
          <a:xfrm>
            <a:off x="2930884" y="467155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F1EF5482-CF01-D195-D884-1FD91D7935B1}"/>
              </a:ext>
            </a:extLst>
          </p:cNvPr>
          <p:cNvSpPr/>
          <p:nvPr/>
        </p:nvSpPr>
        <p:spPr>
          <a:xfrm>
            <a:off x="3725028" y="515564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038C9C0-6357-4B7E-98CD-933E95FB2181}"/>
              </a:ext>
            </a:extLst>
          </p:cNvPr>
          <p:cNvSpPr txBox="1"/>
          <p:nvPr/>
        </p:nvSpPr>
        <p:spPr>
          <a:xfrm>
            <a:off x="2921920" y="513323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FC3D90CF-C3B7-1EC3-E0EE-F6BDFBDB0E73}"/>
              </a:ext>
            </a:extLst>
          </p:cNvPr>
          <p:cNvSpPr/>
          <p:nvPr/>
        </p:nvSpPr>
        <p:spPr>
          <a:xfrm>
            <a:off x="10664333" y="2698885"/>
            <a:ext cx="736099"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84" name="TextBox 83">
            <a:extLst>
              <a:ext uri="{FF2B5EF4-FFF2-40B4-BE49-F238E27FC236}">
                <a16:creationId xmlns:a16="http://schemas.microsoft.com/office/drawing/2014/main" id="{F7DEF51A-7CD3-0BAE-284D-CDC518F9B482}"/>
              </a:ext>
            </a:extLst>
          </p:cNvPr>
          <p:cNvSpPr txBox="1"/>
          <p:nvPr/>
        </p:nvSpPr>
        <p:spPr>
          <a:xfrm>
            <a:off x="9870188" y="269799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26D206C0-E2ED-A614-42AE-42E990A4593A}"/>
              </a:ext>
            </a:extLst>
          </p:cNvPr>
          <p:cNvSpPr/>
          <p:nvPr/>
        </p:nvSpPr>
        <p:spPr>
          <a:xfrm>
            <a:off x="10664332" y="318208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0E049FE-A0B0-4E6A-15EE-95EE51CFB4E2}"/>
              </a:ext>
            </a:extLst>
          </p:cNvPr>
          <p:cNvSpPr txBox="1"/>
          <p:nvPr/>
        </p:nvSpPr>
        <p:spPr>
          <a:xfrm>
            <a:off x="9861224" y="315967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EE8AD4B-979D-4CCF-48A0-8546ED94B399}"/>
              </a:ext>
            </a:extLst>
          </p:cNvPr>
          <p:cNvSpPr/>
          <p:nvPr/>
        </p:nvSpPr>
        <p:spPr>
          <a:xfrm>
            <a:off x="10668816" y="368499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BC112684-4A82-AC26-471A-56A245F47F8D}"/>
              </a:ext>
            </a:extLst>
          </p:cNvPr>
          <p:cNvSpPr txBox="1"/>
          <p:nvPr/>
        </p:nvSpPr>
        <p:spPr>
          <a:xfrm>
            <a:off x="9874671" y="368410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A23F248-AFA8-598D-3B40-6263792B5571}"/>
              </a:ext>
            </a:extLst>
          </p:cNvPr>
          <p:cNvSpPr/>
          <p:nvPr/>
        </p:nvSpPr>
        <p:spPr>
          <a:xfrm>
            <a:off x="10668815" y="416819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FDCFE6-FCBE-A7EF-6F8C-F9C3D59ED955}"/>
              </a:ext>
            </a:extLst>
          </p:cNvPr>
          <p:cNvSpPr txBox="1"/>
          <p:nvPr/>
        </p:nvSpPr>
        <p:spPr>
          <a:xfrm>
            <a:off x="9865707" y="414578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3D2C49-14B9-C401-B569-055977F20C66}"/>
              </a:ext>
            </a:extLst>
          </p:cNvPr>
          <p:cNvSpPr/>
          <p:nvPr/>
        </p:nvSpPr>
        <p:spPr>
          <a:xfrm>
            <a:off x="10664331" y="4680074"/>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7381F87D-7953-3F2B-6A2F-9BCF543559BD}"/>
              </a:ext>
            </a:extLst>
          </p:cNvPr>
          <p:cNvSpPr txBox="1"/>
          <p:nvPr/>
        </p:nvSpPr>
        <p:spPr>
          <a:xfrm>
            <a:off x="9870186" y="467918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006C305-A970-478A-872F-5EED698A137A}"/>
              </a:ext>
            </a:extLst>
          </p:cNvPr>
          <p:cNvSpPr/>
          <p:nvPr/>
        </p:nvSpPr>
        <p:spPr>
          <a:xfrm>
            <a:off x="10664330" y="51632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7F97829D-F703-B3F1-BAB4-696CD89903A4}"/>
              </a:ext>
            </a:extLst>
          </p:cNvPr>
          <p:cNvSpPr txBox="1"/>
          <p:nvPr/>
        </p:nvSpPr>
        <p:spPr>
          <a:xfrm>
            <a:off x="9861222" y="51408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2E21EA08-2C20-C419-A211-7A22D8C6FB15}"/>
              </a:ext>
            </a:extLst>
          </p:cNvPr>
          <p:cNvSpPr>
            <a:spLocks noGrp="1"/>
          </p:cNvSpPr>
          <p:nvPr>
            <p:ph type="title"/>
          </p:nvPr>
        </p:nvSpPr>
        <p:spPr>
          <a:xfrm>
            <a:off x="838200" y="365125"/>
            <a:ext cx="3922762" cy="1325563"/>
          </a:xfrm>
        </p:spPr>
        <p:txBody>
          <a:bodyPr/>
          <a:lstStyle/>
          <a:p>
            <a:r>
              <a:rPr lang="en-US" dirty="0"/>
              <a:t>Our first Program</a:t>
            </a:r>
          </a:p>
        </p:txBody>
      </p:sp>
      <p:sp>
        <p:nvSpPr>
          <p:cNvPr id="78" name="Content Placeholder 77">
            <a:extLst>
              <a:ext uri="{FF2B5EF4-FFF2-40B4-BE49-F238E27FC236}">
                <a16:creationId xmlns:a16="http://schemas.microsoft.com/office/drawing/2014/main" id="{B53E2936-2A9A-D03C-0C03-AC2B9A60E253}"/>
              </a:ext>
            </a:extLst>
          </p:cNvPr>
          <p:cNvSpPr>
            <a:spLocks noGrp="1"/>
          </p:cNvSpPr>
          <p:nvPr>
            <p:ph idx="1"/>
          </p:nvPr>
        </p:nvSpPr>
        <p:spPr>
          <a:xfrm>
            <a:off x="838200" y="1825625"/>
            <a:ext cx="5432471" cy="517525"/>
          </a:xfrm>
        </p:spPr>
        <p:txBody>
          <a:bodyPr/>
          <a:lstStyle/>
          <a:p>
            <a:r>
              <a:rPr lang="en-US" dirty="0"/>
              <a:t>A program</a:t>
            </a:r>
          </a:p>
        </p:txBody>
      </p:sp>
      <p:sp>
        <p:nvSpPr>
          <p:cNvPr id="25" name="Rectangle 24">
            <a:extLst>
              <a:ext uri="{FF2B5EF4-FFF2-40B4-BE49-F238E27FC236}">
                <a16:creationId xmlns:a16="http://schemas.microsoft.com/office/drawing/2014/main" id="{D70DAEEC-0215-CBA8-1361-1D2156A73B7E}"/>
              </a:ext>
            </a:extLst>
          </p:cNvPr>
          <p:cNvSpPr/>
          <p:nvPr/>
        </p:nvSpPr>
        <p:spPr>
          <a:xfrm>
            <a:off x="6849967" y="898202"/>
            <a:ext cx="602281"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26" name="TextBox 25">
            <a:extLst>
              <a:ext uri="{FF2B5EF4-FFF2-40B4-BE49-F238E27FC236}">
                <a16:creationId xmlns:a16="http://schemas.microsoft.com/office/drawing/2014/main" id="{0A75D555-13C0-6A33-33CE-923B332F2A68}"/>
              </a:ext>
            </a:extLst>
          </p:cNvPr>
          <p:cNvSpPr txBox="1"/>
          <p:nvPr/>
        </p:nvSpPr>
        <p:spPr>
          <a:xfrm>
            <a:off x="6784930" y="55902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Mode</a:t>
            </a:r>
          </a:p>
        </p:txBody>
      </p:sp>
      <p:sp>
        <p:nvSpPr>
          <p:cNvPr id="64" name="Rectangle 63">
            <a:extLst>
              <a:ext uri="{FF2B5EF4-FFF2-40B4-BE49-F238E27FC236}">
                <a16:creationId xmlns:a16="http://schemas.microsoft.com/office/drawing/2014/main" id="{A0A38D1E-91E8-E9A7-9CB3-FC7993160EAD}"/>
              </a:ext>
            </a:extLst>
          </p:cNvPr>
          <p:cNvSpPr/>
          <p:nvPr/>
        </p:nvSpPr>
        <p:spPr>
          <a:xfrm>
            <a:off x="8918417" y="891822"/>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5" name="TextBox 64">
            <a:extLst>
              <a:ext uri="{FF2B5EF4-FFF2-40B4-BE49-F238E27FC236}">
                <a16:creationId xmlns:a16="http://schemas.microsoft.com/office/drawing/2014/main" id="{C0BC830B-BFBB-1A99-AF0D-9AC95EAEF393}"/>
              </a:ext>
            </a:extLst>
          </p:cNvPr>
          <p:cNvSpPr txBox="1"/>
          <p:nvPr/>
        </p:nvSpPr>
        <p:spPr>
          <a:xfrm>
            <a:off x="8829145"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A1</a:t>
            </a:r>
          </a:p>
        </p:txBody>
      </p:sp>
      <p:sp>
        <p:nvSpPr>
          <p:cNvPr id="66" name="Rectangle 65">
            <a:extLst>
              <a:ext uri="{FF2B5EF4-FFF2-40B4-BE49-F238E27FC236}">
                <a16:creationId xmlns:a16="http://schemas.microsoft.com/office/drawing/2014/main" id="{E5765346-0624-3210-FF6F-D9BAFBF6D258}"/>
              </a:ext>
            </a:extLst>
          </p:cNvPr>
          <p:cNvSpPr/>
          <p:nvPr/>
        </p:nvSpPr>
        <p:spPr>
          <a:xfrm>
            <a:off x="9961608" y="891822"/>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7" name="TextBox 66">
            <a:extLst>
              <a:ext uri="{FF2B5EF4-FFF2-40B4-BE49-F238E27FC236}">
                <a16:creationId xmlns:a16="http://schemas.microsoft.com/office/drawing/2014/main" id="{9240B97C-E252-1627-3CFE-D9FA25CDC6DA}"/>
              </a:ext>
            </a:extLst>
          </p:cNvPr>
          <p:cNvSpPr txBox="1"/>
          <p:nvPr/>
        </p:nvSpPr>
        <p:spPr>
          <a:xfrm>
            <a:off x="9872336" y="553055"/>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A2</a:t>
            </a:r>
          </a:p>
        </p:txBody>
      </p:sp>
      <p:sp>
        <p:nvSpPr>
          <p:cNvPr id="68" name="Rectangle 67">
            <a:extLst>
              <a:ext uri="{FF2B5EF4-FFF2-40B4-BE49-F238E27FC236}">
                <a16:creationId xmlns:a16="http://schemas.microsoft.com/office/drawing/2014/main" id="{BD2546CD-5CDA-4283-2A6C-268C3AD66B5B}"/>
              </a:ext>
            </a:extLst>
          </p:cNvPr>
          <p:cNvSpPr/>
          <p:nvPr/>
        </p:nvSpPr>
        <p:spPr>
          <a:xfrm>
            <a:off x="11002650" y="9025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69" name="TextBox 68">
            <a:extLst>
              <a:ext uri="{FF2B5EF4-FFF2-40B4-BE49-F238E27FC236}">
                <a16:creationId xmlns:a16="http://schemas.microsoft.com/office/drawing/2014/main" id="{6BD9486C-744B-4F95-BF46-87DE1D4CC5EB}"/>
              </a:ext>
            </a:extLst>
          </p:cNvPr>
          <p:cNvSpPr txBox="1"/>
          <p:nvPr/>
        </p:nvSpPr>
        <p:spPr>
          <a:xfrm>
            <a:off x="10913378" y="563786"/>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A3</a:t>
            </a:r>
          </a:p>
        </p:txBody>
      </p:sp>
      <p:sp>
        <p:nvSpPr>
          <p:cNvPr id="70" name="Rectangle 69">
            <a:extLst>
              <a:ext uri="{FF2B5EF4-FFF2-40B4-BE49-F238E27FC236}">
                <a16:creationId xmlns:a16="http://schemas.microsoft.com/office/drawing/2014/main" id="{69E88666-4345-7D48-B295-87AFB14F8384}"/>
              </a:ext>
            </a:extLst>
          </p:cNvPr>
          <p:cNvSpPr/>
          <p:nvPr/>
        </p:nvSpPr>
        <p:spPr>
          <a:xfrm>
            <a:off x="7875227" y="1793345"/>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A1776D2F-0D54-127A-FF6B-0408C7F2E5BF}"/>
              </a:ext>
            </a:extLst>
          </p:cNvPr>
          <p:cNvSpPr txBox="1"/>
          <p:nvPr/>
        </p:nvSpPr>
        <p:spPr>
          <a:xfrm>
            <a:off x="7785955" y="1454578"/>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X0</a:t>
            </a:r>
          </a:p>
        </p:txBody>
      </p:sp>
      <p:sp>
        <p:nvSpPr>
          <p:cNvPr id="72" name="Rectangle 71">
            <a:extLst>
              <a:ext uri="{FF2B5EF4-FFF2-40B4-BE49-F238E27FC236}">
                <a16:creationId xmlns:a16="http://schemas.microsoft.com/office/drawing/2014/main" id="{01C4198F-C8E6-DF04-CBB0-C8BF6D46F586}"/>
              </a:ext>
            </a:extLst>
          </p:cNvPr>
          <p:cNvSpPr/>
          <p:nvPr/>
        </p:nvSpPr>
        <p:spPr>
          <a:xfrm>
            <a:off x="8916269" y="1804076"/>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0DCDB131-67CF-54B7-3364-461610F1120F}"/>
              </a:ext>
            </a:extLst>
          </p:cNvPr>
          <p:cNvSpPr txBox="1"/>
          <p:nvPr/>
        </p:nvSpPr>
        <p:spPr>
          <a:xfrm>
            <a:off x="8826997"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X1</a:t>
            </a:r>
          </a:p>
        </p:txBody>
      </p:sp>
      <p:sp>
        <p:nvSpPr>
          <p:cNvPr id="74" name="Rectangle 73">
            <a:extLst>
              <a:ext uri="{FF2B5EF4-FFF2-40B4-BE49-F238E27FC236}">
                <a16:creationId xmlns:a16="http://schemas.microsoft.com/office/drawing/2014/main" id="{01DF42BE-02C2-37AD-A8B1-4D76E08F62F1}"/>
              </a:ext>
            </a:extLst>
          </p:cNvPr>
          <p:cNvSpPr/>
          <p:nvPr/>
        </p:nvSpPr>
        <p:spPr>
          <a:xfrm>
            <a:off x="9959460" y="1804076"/>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75" name="TextBox 74">
            <a:extLst>
              <a:ext uri="{FF2B5EF4-FFF2-40B4-BE49-F238E27FC236}">
                <a16:creationId xmlns:a16="http://schemas.microsoft.com/office/drawing/2014/main" id="{22A378DA-3230-C931-3C5A-23406582F681}"/>
              </a:ext>
            </a:extLst>
          </p:cNvPr>
          <p:cNvSpPr txBox="1"/>
          <p:nvPr/>
        </p:nvSpPr>
        <p:spPr>
          <a:xfrm>
            <a:off x="9870188" y="1465309"/>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X2</a:t>
            </a:r>
          </a:p>
        </p:txBody>
      </p:sp>
      <p:sp>
        <p:nvSpPr>
          <p:cNvPr id="76" name="Rectangle 75">
            <a:extLst>
              <a:ext uri="{FF2B5EF4-FFF2-40B4-BE49-F238E27FC236}">
                <a16:creationId xmlns:a16="http://schemas.microsoft.com/office/drawing/2014/main" id="{22E71866-5422-FCBB-5945-9BF95DEF2EFB}"/>
              </a:ext>
            </a:extLst>
          </p:cNvPr>
          <p:cNvSpPr/>
          <p:nvPr/>
        </p:nvSpPr>
        <p:spPr>
          <a:xfrm>
            <a:off x="11000502" y="1814807"/>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7" name="TextBox 76">
            <a:extLst>
              <a:ext uri="{FF2B5EF4-FFF2-40B4-BE49-F238E27FC236}">
                <a16:creationId xmlns:a16="http://schemas.microsoft.com/office/drawing/2014/main" id="{44D78998-5CF0-B503-ED50-4FBFA74F8CE9}"/>
              </a:ext>
            </a:extLst>
          </p:cNvPr>
          <p:cNvSpPr txBox="1"/>
          <p:nvPr/>
        </p:nvSpPr>
        <p:spPr>
          <a:xfrm>
            <a:off x="10911230" y="1476040"/>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X3</a:t>
            </a:r>
          </a:p>
        </p:txBody>
      </p:sp>
      <p:sp>
        <p:nvSpPr>
          <p:cNvPr id="2" name="Rectangle 1">
            <a:extLst>
              <a:ext uri="{FF2B5EF4-FFF2-40B4-BE49-F238E27FC236}">
                <a16:creationId xmlns:a16="http://schemas.microsoft.com/office/drawing/2014/main" id="{C2C980FC-AC39-4E82-42EC-E19D36B2DD4A}"/>
              </a:ext>
            </a:extLst>
          </p:cNvPr>
          <p:cNvSpPr/>
          <p:nvPr/>
        </p:nvSpPr>
        <p:spPr>
          <a:xfrm>
            <a:off x="10664330" y="565857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5D9E187D-E333-B70D-9C18-5266038C8778}"/>
              </a:ext>
            </a:extLst>
          </p:cNvPr>
          <p:cNvSpPr txBox="1"/>
          <p:nvPr/>
        </p:nvSpPr>
        <p:spPr>
          <a:xfrm>
            <a:off x="9861222" y="563616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8559A2BF-0279-44D3-9503-DF1897D39619}"/>
              </a:ext>
            </a:extLst>
          </p:cNvPr>
          <p:cNvSpPr/>
          <p:nvPr/>
        </p:nvSpPr>
        <p:spPr>
          <a:xfrm>
            <a:off x="3725028" y="566999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C09C627-F661-BBFE-B485-A27095EB9C0A}"/>
              </a:ext>
            </a:extLst>
          </p:cNvPr>
          <p:cNvSpPr txBox="1"/>
          <p:nvPr/>
        </p:nvSpPr>
        <p:spPr>
          <a:xfrm>
            <a:off x="2921920" y="56475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5EAD7EC-4F3B-5DFA-3EFF-F22E192A1EDC}"/>
              </a:ext>
            </a:extLst>
          </p:cNvPr>
          <p:cNvSpPr txBox="1"/>
          <p:nvPr/>
        </p:nvSpPr>
        <p:spPr>
          <a:xfrm>
            <a:off x="5086079" y="2723906"/>
            <a:ext cx="4381328" cy="3293209"/>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ZERO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INCR X2</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Zero A2 (stores X2 in memory 0x00)</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Halt</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0846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 difference between the ZERO and INCR instructions is one bit</a:t>
            </a:r>
          </a:p>
          <a:p>
            <a:r>
              <a:rPr lang="en-US" sz="2200" dirty="0"/>
              <a:t>If bit 5 is a zero, the register is zeroed</a:t>
            </a:r>
          </a:p>
          <a:p>
            <a:r>
              <a:rPr lang="en-US" sz="2200" dirty="0"/>
              <a:t>If bit five is a one, the register is incremented</a:t>
            </a:r>
          </a:p>
        </p:txBody>
      </p:sp>
      <p:sp>
        <p:nvSpPr>
          <p:cNvPr id="3" name="Rectangle 2">
            <a:extLst>
              <a:ext uri="{FF2B5EF4-FFF2-40B4-BE49-F238E27FC236}">
                <a16:creationId xmlns:a16="http://schemas.microsoft.com/office/drawing/2014/main" id="{65D0A6E8-1B62-1292-33FD-37AB641F62D3}"/>
              </a:ext>
            </a:extLst>
          </p:cNvPr>
          <p:cNvSpPr/>
          <p:nvPr/>
        </p:nvSpPr>
        <p:spPr>
          <a:xfrm>
            <a:off x="6154810" y="482457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4" name="TextBox 3">
            <a:extLst>
              <a:ext uri="{FF2B5EF4-FFF2-40B4-BE49-F238E27FC236}">
                <a16:creationId xmlns:a16="http://schemas.microsoft.com/office/drawing/2014/main" id="{5F842704-6014-E8FF-4E47-F6FE2C4197AB}"/>
              </a:ext>
            </a:extLst>
          </p:cNvPr>
          <p:cNvSpPr txBox="1"/>
          <p:nvPr/>
        </p:nvSpPr>
        <p:spPr>
          <a:xfrm>
            <a:off x="5065262" y="4881519"/>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5" name="Rectangle 4">
            <a:extLst>
              <a:ext uri="{FF2B5EF4-FFF2-40B4-BE49-F238E27FC236}">
                <a16:creationId xmlns:a16="http://schemas.microsoft.com/office/drawing/2014/main" id="{32D98E0E-018E-4E6D-95FB-5AF8B8D8189C}"/>
              </a:ext>
            </a:extLst>
          </p:cNvPr>
          <p:cNvSpPr/>
          <p:nvPr/>
        </p:nvSpPr>
        <p:spPr>
          <a:xfrm>
            <a:off x="6154808" y="547275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6" name="TextBox 5">
            <a:extLst>
              <a:ext uri="{FF2B5EF4-FFF2-40B4-BE49-F238E27FC236}">
                <a16:creationId xmlns:a16="http://schemas.microsoft.com/office/drawing/2014/main" id="{17FF2C19-8B8B-0BD8-AECA-1A87EEADA132}"/>
              </a:ext>
            </a:extLst>
          </p:cNvPr>
          <p:cNvSpPr txBox="1"/>
          <p:nvPr/>
        </p:nvSpPr>
        <p:spPr>
          <a:xfrm>
            <a:off x="5052964" y="5529694"/>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9" name="TextBox 18">
            <a:extLst>
              <a:ext uri="{FF2B5EF4-FFF2-40B4-BE49-F238E27FC236}">
                <a16:creationId xmlns:a16="http://schemas.microsoft.com/office/drawing/2014/main" id="{7C3EA62E-9BD9-3133-D0D2-1071C30B0E7E}"/>
              </a:ext>
            </a:extLst>
          </p:cNvPr>
          <p:cNvSpPr txBox="1"/>
          <p:nvPr/>
        </p:nvSpPr>
        <p:spPr>
          <a:xfrm>
            <a:off x="8022134" y="4877880"/>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21" name="TextBox 20">
            <a:extLst>
              <a:ext uri="{FF2B5EF4-FFF2-40B4-BE49-F238E27FC236}">
                <a16:creationId xmlns:a16="http://schemas.microsoft.com/office/drawing/2014/main" id="{B18BC23C-1416-06F6-272D-3D5E143C2C81}"/>
              </a:ext>
            </a:extLst>
          </p:cNvPr>
          <p:cNvSpPr txBox="1"/>
          <p:nvPr/>
        </p:nvSpPr>
        <p:spPr>
          <a:xfrm>
            <a:off x="8022134" y="5526055"/>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
        <p:nvSpPr>
          <p:cNvPr id="22" name="Rectangle 21">
            <a:extLst>
              <a:ext uri="{FF2B5EF4-FFF2-40B4-BE49-F238E27FC236}">
                <a16:creationId xmlns:a16="http://schemas.microsoft.com/office/drawing/2014/main" id="{CE0CEEEC-6BF0-E2E1-561A-EA18BA24EBC9}"/>
              </a:ext>
            </a:extLst>
          </p:cNvPr>
          <p:cNvSpPr/>
          <p:nvPr/>
        </p:nvSpPr>
        <p:spPr>
          <a:xfrm>
            <a:off x="7229534" y="4824577"/>
            <a:ext cx="55089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DDEFA6A-2131-BA76-2CED-AE494D37AD68}"/>
              </a:ext>
            </a:extLst>
          </p:cNvPr>
          <p:cNvSpPr/>
          <p:nvPr/>
        </p:nvSpPr>
        <p:spPr>
          <a:xfrm>
            <a:off x="6858911" y="4836522"/>
            <a:ext cx="185731" cy="1154892"/>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C7625FB-1287-0F09-7443-9ECA30B29B52}"/>
              </a:ext>
            </a:extLst>
          </p:cNvPr>
          <p:cNvCxnSpPr>
            <a:cxnSpLocks/>
            <a:stCxn id="23" idx="0"/>
          </p:cNvCxnSpPr>
          <p:nvPr/>
        </p:nvCxnSpPr>
        <p:spPr>
          <a:xfrm flipH="1" flipV="1">
            <a:off x="5333090" y="2520664"/>
            <a:ext cx="1618687" cy="2315858"/>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a:stCxn id="22" idx="0"/>
          </p:cNvCxnSpPr>
          <p:nvPr/>
        </p:nvCxnSpPr>
        <p:spPr>
          <a:xfrm flipV="1">
            <a:off x="7504980" y="2999874"/>
            <a:ext cx="580418" cy="1824703"/>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625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r>
              <a:rPr lang="en-US" sz="2200" dirty="0"/>
              <a:t>It would probably be about as complex as the Intel 4004</a:t>
            </a:r>
          </a:p>
          <a:p>
            <a:r>
              <a:rPr lang="en-US" sz="2200" dirty="0"/>
              <a:t>The Intel 4004 is a better design </a:t>
            </a:r>
            <a:r>
              <a:rPr lang="en-US" sz="2200" dirty="0">
                <a:sym typeface="Wingdings" pitchFamily="2" charset="2"/>
              </a:rPr>
              <a:t></a:t>
            </a:r>
            <a:endParaRPr lang="en-US" sz="2200" dirty="0"/>
          </a:p>
        </p:txBody>
      </p:sp>
      <p:pic>
        <p:nvPicPr>
          <p:cNvPr id="10" name="Picture 9" descr="A close-up of a chip&#10;&#10;AI-generated content may be incorrect.">
            <a:extLst>
              <a:ext uri="{FF2B5EF4-FFF2-40B4-BE49-F238E27FC236}">
                <a16:creationId xmlns:a16="http://schemas.microsoft.com/office/drawing/2014/main" id="{7747FAE8-3E15-F0EC-261E-96EBF7CCB9E4}"/>
              </a:ext>
            </a:extLst>
          </p:cNvPr>
          <p:cNvPicPr>
            <a:picLocks noChangeAspect="1"/>
          </p:cNvPicPr>
          <p:nvPr/>
        </p:nvPicPr>
        <p:blipFill>
          <a:blip r:embed="rId3"/>
          <a:stretch>
            <a:fillRect/>
          </a:stretch>
        </p:blipFill>
        <p:spPr>
          <a:xfrm>
            <a:off x="9424266" y="4336247"/>
            <a:ext cx="2077800" cy="1385200"/>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4"/>
          <a:srcRect l="7662" t="18947" r="8664" b="4562"/>
          <a:stretch/>
        </p:blipFill>
        <p:spPr>
          <a:xfrm>
            <a:off x="5082742" y="4384133"/>
            <a:ext cx="1317030" cy="1289428"/>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5"/>
          <a:srcRect l="35832" t="9883" r="3111" b="12979"/>
          <a:stretch/>
        </p:blipFill>
        <p:spPr>
          <a:xfrm>
            <a:off x="725350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52183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69260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791200" y="3620184"/>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558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8-Bit Instructions (review)</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49FFF9D7-CBC4-016E-C3C6-22C003C7BFCD}"/>
              </a:ext>
            </a:extLst>
          </p:cNvPr>
          <p:cNvGraphicFramePr>
            <a:graphicFrameLocks noGrp="1"/>
          </p:cNvGraphicFramePr>
          <p:nvPr>
            <p:extLst>
              <p:ext uri="{D42A27DB-BD31-4B8C-83A1-F6EECF244321}">
                <p14:modId xmlns:p14="http://schemas.microsoft.com/office/powerpoint/2010/main" val="2123574818"/>
              </p:ext>
            </p:extLst>
          </p:nvPr>
        </p:nvGraphicFramePr>
        <p:xfrm>
          <a:off x="838200" y="1955386"/>
          <a:ext cx="7334009" cy="1828800"/>
        </p:xfrm>
        <a:graphic>
          <a:graphicData uri="http://schemas.openxmlformats.org/drawingml/2006/table">
            <a:tbl>
              <a:tblPr firstRow="1">
                <a:tableStyleId>{3C2FFA5D-87B4-456A-9821-1D502468CF0F}</a:tableStyleId>
              </a:tblPr>
              <a:tblGrid>
                <a:gridCol w="1535532">
                  <a:extLst>
                    <a:ext uri="{9D8B030D-6E8A-4147-A177-3AD203B41FA5}">
                      <a16:colId xmlns:a16="http://schemas.microsoft.com/office/drawing/2014/main" val="1316685842"/>
                    </a:ext>
                  </a:extLst>
                </a:gridCol>
                <a:gridCol w="1171311">
                  <a:extLst>
                    <a:ext uri="{9D8B030D-6E8A-4147-A177-3AD203B41FA5}">
                      <a16:colId xmlns:a16="http://schemas.microsoft.com/office/drawing/2014/main" val="1034483096"/>
                    </a:ext>
                  </a:extLst>
                </a:gridCol>
                <a:gridCol w="4627166">
                  <a:extLst>
                    <a:ext uri="{9D8B030D-6E8A-4147-A177-3AD203B41FA5}">
                      <a16:colId xmlns:a16="http://schemas.microsoft.com/office/drawing/2014/main" val="695380735"/>
                    </a:ext>
                  </a:extLst>
                </a:gridCol>
              </a:tblGrid>
              <a:tr h="0">
                <a:tc>
                  <a:txBody>
                    <a:bodyPr/>
                    <a:lstStyle/>
                    <a:p>
                      <a:r>
                        <a:rPr lang="en-US"/>
                        <a:t>Assembly</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2472295455"/>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16693398"/>
                  </a:ext>
                </a:extLst>
              </a:tr>
              <a:tr h="0">
                <a:tc>
                  <a:txBody>
                    <a:bodyPr/>
                    <a:lstStyle/>
                    <a:p>
                      <a:r>
                        <a:rPr lang="en-US"/>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686702936"/>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2331083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3852585145"/>
                  </a:ext>
                </a:extLst>
              </a:tr>
            </a:tbl>
          </a:graphicData>
        </a:graphic>
      </p:graphicFrame>
      <p:graphicFrame>
        <p:nvGraphicFramePr>
          <p:cNvPr id="8" name="Table 7">
            <a:extLst>
              <a:ext uri="{FF2B5EF4-FFF2-40B4-BE49-F238E27FC236}">
                <a16:creationId xmlns:a16="http://schemas.microsoft.com/office/drawing/2014/main" id="{90393C64-E54E-CA89-F9FB-FA76E49ADE27}"/>
              </a:ext>
            </a:extLst>
          </p:cNvPr>
          <p:cNvGraphicFramePr>
            <a:graphicFrameLocks noGrp="1"/>
          </p:cNvGraphicFramePr>
          <p:nvPr>
            <p:extLst>
              <p:ext uri="{D42A27DB-BD31-4B8C-83A1-F6EECF244321}">
                <p14:modId xmlns:p14="http://schemas.microsoft.com/office/powerpoint/2010/main" val="2772764669"/>
              </p:ext>
            </p:extLst>
          </p:nvPr>
        </p:nvGraphicFramePr>
        <p:xfrm>
          <a:off x="8664615" y="1388227"/>
          <a:ext cx="2910069" cy="3291840"/>
        </p:xfrm>
        <a:graphic>
          <a:graphicData uri="http://schemas.openxmlformats.org/drawingml/2006/table">
            <a:tbl>
              <a:tblPr firstRow="1">
                <a:tableStyleId>{3C2FFA5D-87B4-456A-9821-1D502468CF0F}</a:tableStyleId>
              </a:tblPr>
              <a:tblGrid>
                <a:gridCol w="907648">
                  <a:extLst>
                    <a:ext uri="{9D8B030D-6E8A-4147-A177-3AD203B41FA5}">
                      <a16:colId xmlns:a16="http://schemas.microsoft.com/office/drawing/2014/main" val="1034483096"/>
                    </a:ext>
                  </a:extLst>
                </a:gridCol>
                <a:gridCol w="2002421">
                  <a:extLst>
                    <a:ext uri="{9D8B030D-6E8A-4147-A177-3AD203B41FA5}">
                      <a16:colId xmlns:a16="http://schemas.microsoft.com/office/drawing/2014/main" val="695380735"/>
                    </a:ext>
                  </a:extLst>
                </a:gridCol>
              </a:tblGrid>
              <a:tr h="0">
                <a:tc>
                  <a:txBody>
                    <a:bodyPr/>
                    <a:lstStyle/>
                    <a:p>
                      <a:r>
                        <a:rPr lang="en-US" dirty="0" err="1"/>
                        <a:t>rrr</a:t>
                      </a:r>
                      <a:endParaRPr lang="en-US" dirty="0"/>
                    </a:p>
                  </a:txBody>
                  <a:tcPr anchor="ctr"/>
                </a:tc>
                <a:tc>
                  <a:txBody>
                    <a:bodyPr/>
                    <a:lstStyle/>
                    <a:p>
                      <a:r>
                        <a:rPr lang="en-US" dirty="0"/>
                        <a:t>Register</a:t>
                      </a:r>
                    </a:p>
                  </a:txBody>
                  <a:tcPr anchor="ctr"/>
                </a:tc>
                <a:extLst>
                  <a:ext uri="{0D108BD9-81ED-4DB2-BD59-A6C34878D82A}">
                    <a16:rowId xmlns:a16="http://schemas.microsoft.com/office/drawing/2014/main" val="2472295455"/>
                  </a:ext>
                </a:extLst>
              </a:tr>
              <a:tr h="0">
                <a:tc>
                  <a:txBody>
                    <a:bodyPr/>
                    <a:lstStyle/>
                    <a:p>
                      <a:r>
                        <a:rPr lang="en-US" dirty="0"/>
                        <a:t>000</a:t>
                      </a:r>
                    </a:p>
                  </a:txBody>
                  <a:tcPr anchor="ctr"/>
                </a:tc>
                <a:tc>
                  <a:txBody>
                    <a:bodyPr/>
                    <a:lstStyle/>
                    <a:p>
                      <a:r>
                        <a:rPr lang="en-US" dirty="0"/>
                        <a:t>A0</a:t>
                      </a:r>
                    </a:p>
                  </a:txBody>
                  <a:tcPr anchor="ctr"/>
                </a:tc>
                <a:extLst>
                  <a:ext uri="{0D108BD9-81ED-4DB2-BD59-A6C34878D82A}">
                    <a16:rowId xmlns:a16="http://schemas.microsoft.com/office/drawing/2014/main" val="16693398"/>
                  </a:ext>
                </a:extLst>
              </a:tr>
              <a:tr h="0">
                <a:tc>
                  <a:txBody>
                    <a:bodyPr/>
                    <a:lstStyle/>
                    <a:p>
                      <a:r>
                        <a:rPr lang="en-US" dirty="0"/>
                        <a:t>001</a:t>
                      </a:r>
                    </a:p>
                  </a:txBody>
                  <a:tcPr anchor="ctr"/>
                </a:tc>
                <a:tc>
                  <a:txBody>
                    <a:bodyPr/>
                    <a:lstStyle/>
                    <a:p>
                      <a:r>
                        <a:rPr lang="en-US" dirty="0"/>
                        <a:t>A1</a:t>
                      </a:r>
                    </a:p>
                  </a:txBody>
                  <a:tcPr anchor="ctr"/>
                </a:tc>
                <a:extLst>
                  <a:ext uri="{0D108BD9-81ED-4DB2-BD59-A6C34878D82A}">
                    <a16:rowId xmlns:a16="http://schemas.microsoft.com/office/drawing/2014/main" val="686702936"/>
                  </a:ext>
                </a:extLst>
              </a:tr>
              <a:tr h="0">
                <a:tc>
                  <a:txBody>
                    <a:bodyPr/>
                    <a:lstStyle/>
                    <a:p>
                      <a:r>
                        <a:rPr lang="en-US" dirty="0"/>
                        <a:t>010</a:t>
                      </a:r>
                    </a:p>
                  </a:txBody>
                  <a:tcPr anchor="ctr"/>
                </a:tc>
                <a:tc>
                  <a:txBody>
                    <a:bodyPr/>
                    <a:lstStyle/>
                    <a:p>
                      <a:r>
                        <a:rPr lang="en-US" dirty="0"/>
                        <a:t>A2</a:t>
                      </a:r>
                    </a:p>
                  </a:txBody>
                  <a:tcPr anchor="ctr"/>
                </a:tc>
                <a:extLst>
                  <a:ext uri="{0D108BD9-81ED-4DB2-BD59-A6C34878D82A}">
                    <a16:rowId xmlns:a16="http://schemas.microsoft.com/office/drawing/2014/main" val="233108323"/>
                  </a:ext>
                </a:extLst>
              </a:tr>
              <a:tr h="0">
                <a:tc>
                  <a:txBody>
                    <a:bodyPr/>
                    <a:lstStyle/>
                    <a:p>
                      <a:r>
                        <a:rPr lang="en-US" dirty="0"/>
                        <a:t>011</a:t>
                      </a:r>
                    </a:p>
                  </a:txBody>
                  <a:tcPr anchor="ctr"/>
                </a:tc>
                <a:tc>
                  <a:txBody>
                    <a:bodyPr/>
                    <a:lstStyle/>
                    <a:p>
                      <a:r>
                        <a:rPr lang="en-US" dirty="0"/>
                        <a:t>A3</a:t>
                      </a:r>
                    </a:p>
                  </a:txBody>
                  <a:tcPr anchor="ctr"/>
                </a:tc>
                <a:extLst>
                  <a:ext uri="{0D108BD9-81ED-4DB2-BD59-A6C34878D82A}">
                    <a16:rowId xmlns:a16="http://schemas.microsoft.com/office/drawing/2014/main" val="3852585145"/>
                  </a:ext>
                </a:extLst>
              </a:tr>
              <a:tr h="0">
                <a:tc>
                  <a:txBody>
                    <a:bodyPr/>
                    <a:lstStyle/>
                    <a:p>
                      <a:r>
                        <a:rPr lang="en-US" dirty="0"/>
                        <a:t>100</a:t>
                      </a:r>
                    </a:p>
                  </a:txBody>
                  <a:tcPr anchor="ctr"/>
                </a:tc>
                <a:tc>
                  <a:txBody>
                    <a:bodyPr/>
                    <a:lstStyle/>
                    <a:p>
                      <a:r>
                        <a:rPr lang="en-US" dirty="0"/>
                        <a:t>X0</a:t>
                      </a:r>
                    </a:p>
                  </a:txBody>
                  <a:tcPr anchor="ctr"/>
                </a:tc>
                <a:extLst>
                  <a:ext uri="{0D108BD9-81ED-4DB2-BD59-A6C34878D82A}">
                    <a16:rowId xmlns:a16="http://schemas.microsoft.com/office/drawing/2014/main" val="936908518"/>
                  </a:ext>
                </a:extLst>
              </a:tr>
              <a:tr h="0">
                <a:tc>
                  <a:txBody>
                    <a:bodyPr/>
                    <a:lstStyle/>
                    <a:p>
                      <a:r>
                        <a:rPr lang="en-US" dirty="0"/>
                        <a:t>101</a:t>
                      </a:r>
                    </a:p>
                  </a:txBody>
                  <a:tcPr anchor="ctr"/>
                </a:tc>
                <a:tc>
                  <a:txBody>
                    <a:bodyPr/>
                    <a:lstStyle/>
                    <a:p>
                      <a:r>
                        <a:rPr lang="en-US" dirty="0"/>
                        <a:t>X1</a:t>
                      </a:r>
                    </a:p>
                  </a:txBody>
                  <a:tcPr anchor="ctr"/>
                </a:tc>
                <a:extLst>
                  <a:ext uri="{0D108BD9-81ED-4DB2-BD59-A6C34878D82A}">
                    <a16:rowId xmlns:a16="http://schemas.microsoft.com/office/drawing/2014/main" val="3078715422"/>
                  </a:ext>
                </a:extLst>
              </a:tr>
              <a:tr h="0">
                <a:tc>
                  <a:txBody>
                    <a:bodyPr/>
                    <a:lstStyle/>
                    <a:p>
                      <a:r>
                        <a:rPr lang="en-US" dirty="0"/>
                        <a:t>110</a:t>
                      </a:r>
                    </a:p>
                  </a:txBody>
                  <a:tcPr anchor="ctr"/>
                </a:tc>
                <a:tc>
                  <a:txBody>
                    <a:bodyPr/>
                    <a:lstStyle/>
                    <a:p>
                      <a:r>
                        <a:rPr lang="en-US" dirty="0"/>
                        <a:t>X2</a:t>
                      </a:r>
                    </a:p>
                  </a:txBody>
                  <a:tcPr anchor="ctr"/>
                </a:tc>
                <a:extLst>
                  <a:ext uri="{0D108BD9-81ED-4DB2-BD59-A6C34878D82A}">
                    <a16:rowId xmlns:a16="http://schemas.microsoft.com/office/drawing/2014/main" val="954930889"/>
                  </a:ext>
                </a:extLst>
              </a:tr>
              <a:tr h="0">
                <a:tc>
                  <a:txBody>
                    <a:bodyPr/>
                    <a:lstStyle/>
                    <a:p>
                      <a:r>
                        <a:rPr lang="en-US" dirty="0"/>
                        <a:t>111</a:t>
                      </a:r>
                    </a:p>
                  </a:txBody>
                  <a:tcPr anchor="ctr"/>
                </a:tc>
                <a:tc>
                  <a:txBody>
                    <a:bodyPr/>
                    <a:lstStyle/>
                    <a:p>
                      <a:r>
                        <a:rPr lang="en-US" dirty="0"/>
                        <a:t>X3</a:t>
                      </a:r>
                    </a:p>
                  </a:txBody>
                  <a:tcPr anchor="ctr"/>
                </a:tc>
                <a:extLst>
                  <a:ext uri="{0D108BD9-81ED-4DB2-BD59-A6C34878D82A}">
                    <a16:rowId xmlns:a16="http://schemas.microsoft.com/office/drawing/2014/main" val="1281394701"/>
                  </a:ext>
                </a:extLst>
              </a:tr>
            </a:tbl>
          </a:graphicData>
        </a:graphic>
      </p:graphicFrame>
      <p:sp>
        <p:nvSpPr>
          <p:cNvPr id="3" name="Rectangle 2">
            <a:extLst>
              <a:ext uri="{FF2B5EF4-FFF2-40B4-BE49-F238E27FC236}">
                <a16:creationId xmlns:a16="http://schemas.microsoft.com/office/drawing/2014/main" id="{E8827966-AF93-75AD-1CD5-4F43D75EB763}"/>
              </a:ext>
            </a:extLst>
          </p:cNvPr>
          <p:cNvSpPr/>
          <p:nvPr/>
        </p:nvSpPr>
        <p:spPr>
          <a:xfrm>
            <a:off x="3379526" y="442670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01000110</a:t>
            </a:r>
          </a:p>
        </p:txBody>
      </p:sp>
      <p:sp>
        <p:nvSpPr>
          <p:cNvPr id="6" name="TextBox 5">
            <a:extLst>
              <a:ext uri="{FF2B5EF4-FFF2-40B4-BE49-F238E27FC236}">
                <a16:creationId xmlns:a16="http://schemas.microsoft.com/office/drawing/2014/main" id="{70B54163-2966-F76E-816C-9386ED9F6C07}"/>
              </a:ext>
            </a:extLst>
          </p:cNvPr>
          <p:cNvSpPr txBox="1"/>
          <p:nvPr/>
        </p:nvSpPr>
        <p:spPr>
          <a:xfrm>
            <a:off x="2289978" y="448365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4CCED4EB-3182-13B2-AF6A-592BD5FF149B}"/>
              </a:ext>
            </a:extLst>
          </p:cNvPr>
          <p:cNvSpPr/>
          <p:nvPr/>
        </p:nvSpPr>
        <p:spPr>
          <a:xfrm>
            <a:off x="3379524" y="507488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01010110</a:t>
            </a:r>
          </a:p>
        </p:txBody>
      </p:sp>
      <p:sp>
        <p:nvSpPr>
          <p:cNvPr id="10" name="TextBox 9">
            <a:extLst>
              <a:ext uri="{FF2B5EF4-FFF2-40B4-BE49-F238E27FC236}">
                <a16:creationId xmlns:a16="http://schemas.microsoft.com/office/drawing/2014/main" id="{0B19761E-E685-6C2A-1FDB-14AB24AE2844}"/>
              </a:ext>
            </a:extLst>
          </p:cNvPr>
          <p:cNvSpPr txBox="1"/>
          <p:nvPr/>
        </p:nvSpPr>
        <p:spPr>
          <a:xfrm>
            <a:off x="2277680" y="513182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3934C633-835E-3CF8-68A6-4C15FCEB516C}"/>
              </a:ext>
            </a:extLst>
          </p:cNvPr>
          <p:cNvSpPr txBox="1"/>
          <p:nvPr/>
        </p:nvSpPr>
        <p:spPr>
          <a:xfrm>
            <a:off x="5246850" y="448001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ZERO X2</a:t>
            </a:r>
          </a:p>
        </p:txBody>
      </p:sp>
      <p:sp>
        <p:nvSpPr>
          <p:cNvPr id="12" name="TextBox 11">
            <a:extLst>
              <a:ext uri="{FF2B5EF4-FFF2-40B4-BE49-F238E27FC236}">
                <a16:creationId xmlns:a16="http://schemas.microsoft.com/office/drawing/2014/main" id="{9F3E7A2B-AB30-B002-9846-661D1CA8236B}"/>
              </a:ext>
            </a:extLst>
          </p:cNvPr>
          <p:cNvSpPr txBox="1"/>
          <p:nvPr/>
        </p:nvSpPr>
        <p:spPr>
          <a:xfrm>
            <a:off x="5246850" y="5128187"/>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INCR X2</a:t>
            </a:r>
          </a:p>
        </p:txBody>
      </p:sp>
    </p:spTree>
    <p:extLst>
      <p:ext uri="{BB962C8B-B14F-4D97-AF65-F5344CB8AC3E}">
        <p14:creationId xmlns:p14="http://schemas.microsoft.com/office/powerpoint/2010/main" val="1591805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E13F0-0C22-AA09-3347-BF25D0D8D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C39C7-AE8C-7D16-F219-6D0D6B265A88}"/>
              </a:ext>
            </a:extLst>
          </p:cNvPr>
          <p:cNvSpPr>
            <a:spLocks noGrp="1"/>
          </p:cNvSpPr>
          <p:nvPr>
            <p:ph type="title"/>
          </p:nvPr>
        </p:nvSpPr>
        <p:spPr/>
        <p:txBody>
          <a:bodyPr/>
          <a:lstStyle/>
          <a:p>
            <a:r>
              <a:rPr lang="en-US" dirty="0"/>
              <a:t>16-Bit Instructions (a.k.a. immediate)</a:t>
            </a:r>
          </a:p>
        </p:txBody>
      </p:sp>
      <p:sp>
        <p:nvSpPr>
          <p:cNvPr id="7" name="Content Placeholder 6">
            <a:extLst>
              <a:ext uri="{FF2B5EF4-FFF2-40B4-BE49-F238E27FC236}">
                <a16:creationId xmlns:a16="http://schemas.microsoft.com/office/drawing/2014/main" id="{1FE793DD-E928-B3FF-814B-4A6B349DD497}"/>
              </a:ext>
            </a:extLst>
          </p:cNvPr>
          <p:cNvSpPr>
            <a:spLocks noGrp="1"/>
          </p:cNvSpPr>
          <p:nvPr>
            <p:ph idx="1"/>
          </p:nvPr>
        </p:nvSpPr>
        <p:spPr>
          <a:xfrm>
            <a:off x="838200" y="1507958"/>
            <a:ext cx="10515600" cy="1064847"/>
          </a:xfrm>
        </p:spPr>
        <p:txBody>
          <a:bodyPr/>
          <a:lstStyle/>
          <a:p>
            <a:r>
              <a:rPr lang="en-US" dirty="0"/>
              <a:t>Immediate values are like constants</a:t>
            </a:r>
          </a:p>
          <a:p>
            <a:r>
              <a:rPr lang="en-US" dirty="0"/>
              <a:t>The byte immediately following the instruction is the constant value</a:t>
            </a:r>
          </a:p>
        </p:txBody>
      </p:sp>
      <p:sp>
        <p:nvSpPr>
          <p:cNvPr id="4" name="TextBox 3">
            <a:extLst>
              <a:ext uri="{FF2B5EF4-FFF2-40B4-BE49-F238E27FC236}">
                <a16:creationId xmlns:a16="http://schemas.microsoft.com/office/drawing/2014/main" id="{CEF95D35-E48E-97E5-69F7-58477D05079E}"/>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10E31249-6F44-2B5F-FC68-444F0261818A}"/>
              </a:ext>
            </a:extLst>
          </p:cNvPr>
          <p:cNvGraphicFramePr>
            <a:graphicFrameLocks noGrp="1"/>
          </p:cNvGraphicFramePr>
          <p:nvPr>
            <p:extLst>
              <p:ext uri="{D42A27DB-BD31-4B8C-83A1-F6EECF244321}">
                <p14:modId xmlns:p14="http://schemas.microsoft.com/office/powerpoint/2010/main" val="884239766"/>
              </p:ext>
            </p:extLst>
          </p:nvPr>
        </p:nvGraphicFramePr>
        <p:xfrm>
          <a:off x="626213" y="2735116"/>
          <a:ext cx="10939573" cy="1726648"/>
        </p:xfrm>
        <a:graphic>
          <a:graphicData uri="http://schemas.openxmlformats.org/drawingml/2006/table">
            <a:tbl>
              <a:tblPr firstRow="1">
                <a:tableStyleId>{3C2FFA5D-87B4-456A-9821-1D502468CF0F}</a:tableStyleId>
              </a:tblPr>
              <a:tblGrid>
                <a:gridCol w="2288197">
                  <a:extLst>
                    <a:ext uri="{9D8B030D-6E8A-4147-A177-3AD203B41FA5}">
                      <a16:colId xmlns:a16="http://schemas.microsoft.com/office/drawing/2014/main" val="157314588"/>
                    </a:ext>
                  </a:extLst>
                </a:gridCol>
                <a:gridCol w="2424068">
                  <a:extLst>
                    <a:ext uri="{9D8B030D-6E8A-4147-A177-3AD203B41FA5}">
                      <a16:colId xmlns:a16="http://schemas.microsoft.com/office/drawing/2014/main" val="597712114"/>
                    </a:ext>
                  </a:extLst>
                </a:gridCol>
                <a:gridCol w="6227308">
                  <a:extLst>
                    <a:ext uri="{9D8B030D-6E8A-4147-A177-3AD203B41FA5}">
                      <a16:colId xmlns:a16="http://schemas.microsoft.com/office/drawing/2014/main" val="2319633108"/>
                    </a:ext>
                  </a:extLst>
                </a:gridCol>
              </a:tblGrid>
              <a:tr h="261055">
                <a:tc>
                  <a:txBody>
                    <a:bodyPr/>
                    <a:lstStyle/>
                    <a:p>
                      <a:r>
                        <a:rPr lang="en-US" sz="1800" dirty="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453892">
                <a:tc>
                  <a:txBody>
                    <a:bodyPr/>
                    <a:lstStyle/>
                    <a:p>
                      <a:r>
                        <a:rPr lang="en-US" sz="1800"/>
                        <a:t>SET reg, value</a:t>
                      </a:r>
                    </a:p>
                  </a:txBody>
                  <a:tcPr marL="90653" marR="90653" marT="45326" marB="45326" anchor="ctr"/>
                </a:tc>
                <a:tc>
                  <a:txBody>
                    <a:bodyPr/>
                    <a:lstStyle/>
                    <a:p>
                      <a:r>
                        <a:rPr lang="en-US" sz="180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3113292982"/>
                  </a:ext>
                </a:extLst>
              </a:tr>
              <a:tr h="453892">
                <a:tc>
                  <a:txBody>
                    <a:bodyPr/>
                    <a:lstStyle/>
                    <a:p>
                      <a:r>
                        <a:rPr lang="en-US" sz="180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dirty="0"/>
                        <a:t>Add immediate value to register (0-255, 0x00-0xFF, or 'A')</a:t>
                      </a:r>
                    </a:p>
                  </a:txBody>
                  <a:tcPr marL="90653" marR="90653" marT="45326" marB="45326" anchor="ctr"/>
                </a:tc>
                <a:extLst>
                  <a:ext uri="{0D108BD9-81ED-4DB2-BD59-A6C34878D82A}">
                    <a16:rowId xmlns:a16="http://schemas.microsoft.com/office/drawing/2014/main" val="1827367741"/>
                  </a:ext>
                </a:extLst>
              </a:tr>
              <a:tr h="453892">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dirty="0"/>
                        <a:t>Subtract immediate value from register (0-255, 0x00-0xFF, or 'A')</a:t>
                      </a:r>
                    </a:p>
                  </a:txBody>
                  <a:tcPr marL="90653" marR="90653" marT="45326" marB="45326" anchor="ctr"/>
                </a:tc>
                <a:extLst>
                  <a:ext uri="{0D108BD9-81ED-4DB2-BD59-A6C34878D82A}">
                    <a16:rowId xmlns:a16="http://schemas.microsoft.com/office/drawing/2014/main" val="189238643"/>
                  </a:ext>
                </a:extLst>
              </a:tr>
            </a:tbl>
          </a:graphicData>
        </a:graphic>
      </p:graphicFrame>
      <p:sp>
        <p:nvSpPr>
          <p:cNvPr id="6" name="Rectangle 5">
            <a:extLst>
              <a:ext uri="{FF2B5EF4-FFF2-40B4-BE49-F238E27FC236}">
                <a16:creationId xmlns:a16="http://schemas.microsoft.com/office/drawing/2014/main" id="{CAA83BA7-4F4E-BE37-9B48-C79150899AAA}"/>
              </a:ext>
            </a:extLst>
          </p:cNvPr>
          <p:cNvSpPr/>
          <p:nvPr/>
        </p:nvSpPr>
        <p:spPr>
          <a:xfrm>
            <a:off x="4662895" y="48433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B704A694-0269-542D-B066-63469BEE15AA}"/>
              </a:ext>
            </a:extLst>
          </p:cNvPr>
          <p:cNvSpPr txBox="1"/>
          <p:nvPr/>
        </p:nvSpPr>
        <p:spPr>
          <a:xfrm>
            <a:off x="3573347" y="49002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0A9A7D55-DCEB-DC7E-BF75-FBC103B29149}"/>
              </a:ext>
            </a:extLst>
          </p:cNvPr>
          <p:cNvSpPr/>
          <p:nvPr/>
        </p:nvSpPr>
        <p:spPr>
          <a:xfrm>
            <a:off x="4662893" y="54915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9C14672C-E70A-98D2-C51E-9D099B4CBA7B}"/>
              </a:ext>
            </a:extLst>
          </p:cNvPr>
          <p:cNvSpPr txBox="1"/>
          <p:nvPr/>
        </p:nvSpPr>
        <p:spPr>
          <a:xfrm>
            <a:off x="3561049" y="55484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04BF64C8-6A72-02F5-A255-4ABDFA9036E5}"/>
              </a:ext>
            </a:extLst>
          </p:cNvPr>
          <p:cNvSpPr txBox="1"/>
          <p:nvPr/>
        </p:nvSpPr>
        <p:spPr>
          <a:xfrm>
            <a:off x="6530219" y="4896629"/>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X1, 42</a:t>
            </a:r>
          </a:p>
        </p:txBody>
      </p:sp>
      <p:sp>
        <p:nvSpPr>
          <p:cNvPr id="13" name="TextBox 12">
            <a:extLst>
              <a:ext uri="{FF2B5EF4-FFF2-40B4-BE49-F238E27FC236}">
                <a16:creationId xmlns:a16="http://schemas.microsoft.com/office/drawing/2014/main" id="{97F1AB7B-BFB6-7EF3-4129-C798891C1C35}"/>
              </a:ext>
            </a:extLst>
          </p:cNvPr>
          <p:cNvSpPr txBox="1"/>
          <p:nvPr/>
        </p:nvSpPr>
        <p:spPr>
          <a:xfrm>
            <a:off x="6530219" y="55448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spTree>
    <p:extLst>
      <p:ext uri="{BB962C8B-B14F-4D97-AF65-F5344CB8AC3E}">
        <p14:creationId xmlns:p14="http://schemas.microsoft.com/office/powerpoint/2010/main" val="2593136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060620"/>
          </a:xfrm>
        </p:spPr>
        <p:txBody>
          <a:bodyPr/>
          <a:lstStyle/>
          <a:p>
            <a:r>
              <a:rPr lang="en-US" dirty="0"/>
              <a:t>To do conditional execution we use a compare instruction which sets a comparison flag (CMP)</a:t>
            </a:r>
          </a:p>
          <a:p>
            <a:r>
              <a:rPr lang="en-US" dirty="0"/>
              <a:t>Then in the following instruction we do a conditional jump to an address in instruction memory based on the latest comparison result</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1A2EDD29-F26A-5705-7122-4E0463604347}"/>
              </a:ext>
            </a:extLst>
          </p:cNvPr>
          <p:cNvGraphicFramePr>
            <a:graphicFrameLocks noGrp="1"/>
          </p:cNvGraphicFramePr>
          <p:nvPr>
            <p:extLst>
              <p:ext uri="{D42A27DB-BD31-4B8C-83A1-F6EECF244321}">
                <p14:modId xmlns:p14="http://schemas.microsoft.com/office/powerpoint/2010/main" val="2190167643"/>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C1AD3-6DDE-06AB-D13E-50DBD72EA297}"/>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5BA772-AE5E-AE7B-A1A6-B0A71BC3B173}"/>
              </a:ext>
            </a:extLst>
          </p:cNvPr>
          <p:cNvGraphicFramePr>
            <a:graphicFrameLocks noGrp="1"/>
          </p:cNvGraphicFramePr>
          <p:nvPr>
            <p:extLst>
              <p:ext uri="{D42A27DB-BD31-4B8C-83A1-F6EECF244321}">
                <p14:modId xmlns:p14="http://schemas.microsoft.com/office/powerpoint/2010/main" val="947355048"/>
              </p:ext>
            </p:extLst>
          </p:nvPr>
        </p:nvGraphicFramePr>
        <p:xfrm>
          <a:off x="674340" y="414617"/>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
        <p:nvSpPr>
          <p:cNvPr id="5" name="Rectangle 4">
            <a:extLst>
              <a:ext uri="{FF2B5EF4-FFF2-40B4-BE49-F238E27FC236}">
                <a16:creationId xmlns:a16="http://schemas.microsoft.com/office/drawing/2014/main" id="{ADF9D46D-E330-3C1E-12C8-DBF4D48529AA}"/>
              </a:ext>
            </a:extLst>
          </p:cNvPr>
          <p:cNvSpPr/>
          <p:nvPr/>
        </p:nvSpPr>
        <p:spPr>
          <a:xfrm>
            <a:off x="1983864" y="30345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BD02C453-6117-513C-3447-D9DA7288417D}"/>
              </a:ext>
            </a:extLst>
          </p:cNvPr>
          <p:cNvSpPr txBox="1"/>
          <p:nvPr/>
        </p:nvSpPr>
        <p:spPr>
          <a:xfrm>
            <a:off x="894316" y="3091521"/>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43F4446C-9C2C-8334-579B-6F7BB287EF25}"/>
              </a:ext>
            </a:extLst>
          </p:cNvPr>
          <p:cNvSpPr/>
          <p:nvPr/>
        </p:nvSpPr>
        <p:spPr>
          <a:xfrm>
            <a:off x="1983862" y="36827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9DDF45B8-9053-2C7D-7E75-E1E2BFE3A36F}"/>
              </a:ext>
            </a:extLst>
          </p:cNvPr>
          <p:cNvSpPr txBox="1"/>
          <p:nvPr/>
        </p:nvSpPr>
        <p:spPr>
          <a:xfrm>
            <a:off x="882018" y="3739696"/>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00CE9764-465B-DD92-EFF9-023249C87425}"/>
              </a:ext>
            </a:extLst>
          </p:cNvPr>
          <p:cNvSpPr txBox="1"/>
          <p:nvPr/>
        </p:nvSpPr>
        <p:spPr>
          <a:xfrm>
            <a:off x="3851188" y="3087882"/>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7CAE9867-99C2-0D44-2591-F53BAC349DCB}"/>
              </a:ext>
            </a:extLst>
          </p:cNvPr>
          <p:cNvSpPr txBox="1"/>
          <p:nvPr/>
        </p:nvSpPr>
        <p:spPr>
          <a:xfrm>
            <a:off x="3851188" y="37360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04B22261-75C9-742B-6C35-2151F0AFDA82}"/>
              </a:ext>
            </a:extLst>
          </p:cNvPr>
          <p:cNvSpPr/>
          <p:nvPr/>
        </p:nvSpPr>
        <p:spPr>
          <a:xfrm>
            <a:off x="2017606" y="43658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9F8E7EB2-E59D-03C1-AF9B-9ED92F66A438}"/>
              </a:ext>
            </a:extLst>
          </p:cNvPr>
          <p:cNvSpPr txBox="1"/>
          <p:nvPr/>
        </p:nvSpPr>
        <p:spPr>
          <a:xfrm>
            <a:off x="928058" y="44227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6D0D6E74-5BDF-3EC4-7607-32F3F849352F}"/>
              </a:ext>
            </a:extLst>
          </p:cNvPr>
          <p:cNvSpPr/>
          <p:nvPr/>
        </p:nvSpPr>
        <p:spPr>
          <a:xfrm>
            <a:off x="2017604" y="50140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C53B10E8-9DA8-1DB4-2F73-CEB227A4122D}"/>
              </a:ext>
            </a:extLst>
          </p:cNvPr>
          <p:cNvSpPr txBox="1"/>
          <p:nvPr/>
        </p:nvSpPr>
        <p:spPr>
          <a:xfrm>
            <a:off x="915760" y="50709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224EC3CC-3A4B-0B9C-8C15-0D136721349E}"/>
              </a:ext>
            </a:extLst>
          </p:cNvPr>
          <p:cNvSpPr txBox="1"/>
          <p:nvPr/>
        </p:nvSpPr>
        <p:spPr>
          <a:xfrm>
            <a:off x="3884930" y="4419150"/>
            <a:ext cx="187743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8745DE2D-3D01-F800-7CF3-9E1B745AAD85}"/>
              </a:ext>
            </a:extLst>
          </p:cNvPr>
          <p:cNvSpPr txBox="1"/>
          <p:nvPr/>
        </p:nvSpPr>
        <p:spPr>
          <a:xfrm>
            <a:off x="3884930" y="5067325"/>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DB817B74-3422-7989-1B5E-B510CD398354}"/>
              </a:ext>
            </a:extLst>
          </p:cNvPr>
          <p:cNvSpPr/>
          <p:nvPr/>
        </p:nvSpPr>
        <p:spPr>
          <a:xfrm>
            <a:off x="7378695" y="29583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CACC2388-BCA4-214B-8F96-CA63A6BC75FF}"/>
              </a:ext>
            </a:extLst>
          </p:cNvPr>
          <p:cNvSpPr txBox="1"/>
          <p:nvPr/>
        </p:nvSpPr>
        <p:spPr>
          <a:xfrm>
            <a:off x="6289147" y="3015321"/>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3C3B9600-4368-EF6C-6A4D-B5099B46AD00}"/>
              </a:ext>
            </a:extLst>
          </p:cNvPr>
          <p:cNvSpPr/>
          <p:nvPr/>
        </p:nvSpPr>
        <p:spPr>
          <a:xfrm>
            <a:off x="7378693" y="36065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2A00E967-D26E-8033-E5E0-F72DC73AE1C7}"/>
              </a:ext>
            </a:extLst>
          </p:cNvPr>
          <p:cNvSpPr txBox="1"/>
          <p:nvPr/>
        </p:nvSpPr>
        <p:spPr>
          <a:xfrm>
            <a:off x="6276849" y="3663496"/>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B2E0A565-FD4B-902E-CE1C-093236DBC6CD}"/>
              </a:ext>
            </a:extLst>
          </p:cNvPr>
          <p:cNvSpPr txBox="1"/>
          <p:nvPr/>
        </p:nvSpPr>
        <p:spPr>
          <a:xfrm>
            <a:off x="9246019" y="3011682"/>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1A248D85-F016-5287-D52F-B5820A49F1E7}"/>
              </a:ext>
            </a:extLst>
          </p:cNvPr>
          <p:cNvSpPr txBox="1"/>
          <p:nvPr/>
        </p:nvSpPr>
        <p:spPr>
          <a:xfrm>
            <a:off x="9246019" y="3659857"/>
            <a:ext cx="156966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46F72F86-B717-1E1B-EBFA-D5FFFB57350C}"/>
              </a:ext>
            </a:extLst>
          </p:cNvPr>
          <p:cNvSpPr/>
          <p:nvPr/>
        </p:nvSpPr>
        <p:spPr>
          <a:xfrm>
            <a:off x="7412437" y="4289647"/>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02F38AD6-E17E-E788-B26D-B5CDD5F5ACB3}"/>
              </a:ext>
            </a:extLst>
          </p:cNvPr>
          <p:cNvSpPr txBox="1"/>
          <p:nvPr/>
        </p:nvSpPr>
        <p:spPr>
          <a:xfrm>
            <a:off x="6322889" y="4346589"/>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8CB01FB-7478-7CD6-7AA4-26282D6191C9}"/>
              </a:ext>
            </a:extLst>
          </p:cNvPr>
          <p:cNvSpPr/>
          <p:nvPr/>
        </p:nvSpPr>
        <p:spPr>
          <a:xfrm>
            <a:off x="7412435" y="493782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7D6A9247-B7AA-C2AA-7C48-2F349B1AC923}"/>
              </a:ext>
            </a:extLst>
          </p:cNvPr>
          <p:cNvSpPr txBox="1"/>
          <p:nvPr/>
        </p:nvSpPr>
        <p:spPr>
          <a:xfrm>
            <a:off x="6310591" y="499476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C6F4F8F8-CE2F-639A-325C-6F16484BC01C}"/>
              </a:ext>
            </a:extLst>
          </p:cNvPr>
          <p:cNvSpPr txBox="1"/>
          <p:nvPr/>
        </p:nvSpPr>
        <p:spPr>
          <a:xfrm>
            <a:off x="9279761" y="4342950"/>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DA73A7DA-A49B-12B2-7B32-5D0B7CB51EA2}"/>
              </a:ext>
            </a:extLst>
          </p:cNvPr>
          <p:cNvSpPr txBox="1"/>
          <p:nvPr/>
        </p:nvSpPr>
        <p:spPr>
          <a:xfrm>
            <a:off x="9279761" y="4991125"/>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43FDAD20-50A0-B165-A7DF-A9FB6961E658}"/>
              </a:ext>
            </a:extLst>
          </p:cNvPr>
          <p:cNvSpPr/>
          <p:nvPr/>
        </p:nvSpPr>
        <p:spPr>
          <a:xfrm>
            <a:off x="7424733" y="5567612"/>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E42A7272-B0FA-2F6D-B8F7-28220120F680}"/>
              </a:ext>
            </a:extLst>
          </p:cNvPr>
          <p:cNvSpPr txBox="1"/>
          <p:nvPr/>
        </p:nvSpPr>
        <p:spPr>
          <a:xfrm>
            <a:off x="6322889" y="5624554"/>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2E0D102F-F075-2BD4-4341-9011FE816477}"/>
              </a:ext>
            </a:extLst>
          </p:cNvPr>
          <p:cNvSpPr txBox="1"/>
          <p:nvPr/>
        </p:nvSpPr>
        <p:spPr>
          <a:xfrm>
            <a:off x="9292059" y="5620915"/>
            <a:ext cx="2646878"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Halt (X2 is 'P')</a:t>
            </a:r>
          </a:p>
        </p:txBody>
      </p:sp>
    </p:spTree>
    <p:extLst>
      <p:ext uri="{BB962C8B-B14F-4D97-AF65-F5344CB8AC3E}">
        <p14:creationId xmlns:p14="http://schemas.microsoft.com/office/powerpoint/2010/main" val="2189387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7F4D11F-315F-C25C-4043-CC77CA48FDAF}"/>
              </a:ext>
            </a:extLst>
          </p:cNvPr>
          <p:cNvGrpSpPr/>
          <p:nvPr/>
        </p:nvGrpSpPr>
        <p:grpSpPr>
          <a:xfrm>
            <a:off x="1284212" y="528054"/>
            <a:ext cx="4958820" cy="4956131"/>
            <a:chOff x="691518" y="424011"/>
            <a:chExt cx="5845172" cy="5842002"/>
          </a:xfrm>
        </p:grpSpPr>
        <p:sp>
          <p:nvSpPr>
            <p:cNvPr id="5" name="Rectangle 4">
              <a:extLst>
                <a:ext uri="{FF2B5EF4-FFF2-40B4-BE49-F238E27FC236}">
                  <a16:creationId xmlns:a16="http://schemas.microsoft.com/office/drawing/2014/main" id="{132466CB-5C9E-0D90-F4CA-1310DA413D43}"/>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0x08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749856" y="579438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&lt; ?</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X2 – 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2782299591"/>
              </p:ext>
            </p:extLst>
          </p:nvPr>
        </p:nvGraphicFramePr>
        <p:xfrm>
          <a:off x="1752599" y="3705411"/>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CLR X</a:t>
                      </a:r>
                    </a:p>
                  </a:txBody>
                  <a:tcPr anchor="ctr"/>
                </a:tc>
                <a:tc>
                  <a:txBody>
                    <a:bodyPr/>
                    <a:lstStyle/>
                    <a:p>
                      <a:r>
                        <a:rPr lang="en-US" dirty="0"/>
                        <a:t>00010010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a:bodyPr>
          <a:lstStyle/>
          <a:p>
            <a:r>
              <a:rPr lang="en-US" dirty="0"/>
              <a:t>No need to compute addresses by hand</a:t>
            </a:r>
          </a:p>
        </p:txBody>
      </p:sp>
      <p:sp>
        <p:nvSpPr>
          <p:cNvPr id="5" name="TextBox 4">
            <a:extLst>
              <a:ext uri="{FF2B5EF4-FFF2-40B4-BE49-F238E27FC236}">
                <a16:creationId xmlns:a16="http://schemas.microsoft.com/office/drawing/2014/main" id="{E911F477-7132-1E79-9DE6-872A7C2BA91C}"/>
              </a:ext>
            </a:extLst>
          </p:cNvPr>
          <p:cNvSpPr txBox="1"/>
          <p:nvPr/>
        </p:nvSpPr>
        <p:spPr>
          <a:xfrm>
            <a:off x="2003389" y="3178733"/>
            <a:ext cx="2876550" cy="2308324"/>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SET X2, 'p'</a:t>
            </a:r>
          </a:p>
          <a:p>
            <a:r>
              <a:rPr lang="en-US" sz="2400" b="1" dirty="0">
                <a:latin typeface="Courier New" panose="02070309020205020404" pitchFamily="49" charset="0"/>
                <a:cs typeface="Courier New" panose="02070309020205020404" pitchFamily="49" charset="0"/>
              </a:rPr>
              <a:t>CMP X2, 'a'</a:t>
            </a:r>
          </a:p>
          <a:p>
            <a:r>
              <a:rPr lang="en-US" sz="2400" b="1" dirty="0">
                <a:latin typeface="Courier New" panose="02070309020205020404" pitchFamily="49" charset="0"/>
                <a:cs typeface="Courier New" panose="02070309020205020404" pitchFamily="49" charset="0"/>
              </a:rPr>
              <a:t>JL </a:t>
            </a:r>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SUB X2, 0x20</a:t>
            </a:r>
          </a:p>
          <a:p>
            <a:r>
              <a:rPr lang="en-US" sz="2400" b="1" dirty="0">
                <a:solidFill>
                  <a:srgbClr val="FF0000"/>
                </a:solidFill>
                <a:latin typeface="Courier New" panose="02070309020205020404" pitchFamily="49" charset="0"/>
                <a:cs typeface="Courier New" panose="02070309020205020404" pitchFamily="49" charset="0"/>
              </a:rPr>
              <a:t>skip:</a:t>
            </a:r>
          </a:p>
          <a:p>
            <a:r>
              <a:rPr lang="en-US" sz="2400" b="1" dirty="0">
                <a:latin typeface="Courier New" panose="02070309020205020404" pitchFamily="49" charset="0"/>
                <a:cs typeface="Courier New" panose="02070309020205020404" pitchFamily="49" charset="0"/>
              </a:rPr>
              <a:t>HALT</a:t>
            </a:r>
          </a:p>
        </p:txBody>
      </p:sp>
      <p:grpSp>
        <p:nvGrpSpPr>
          <p:cNvPr id="6" name="Group 5">
            <a:extLst>
              <a:ext uri="{FF2B5EF4-FFF2-40B4-BE49-F238E27FC236}">
                <a16:creationId xmlns:a16="http://schemas.microsoft.com/office/drawing/2014/main" id="{E472F471-711A-70F0-A7DD-64B1B19B072E}"/>
              </a:ext>
            </a:extLst>
          </p:cNvPr>
          <p:cNvGrpSpPr/>
          <p:nvPr/>
        </p:nvGrpSpPr>
        <p:grpSpPr>
          <a:xfrm>
            <a:off x="6349470" y="950934"/>
            <a:ext cx="4958820" cy="4956131"/>
            <a:chOff x="691518" y="424011"/>
            <a:chExt cx="5845172" cy="5842002"/>
          </a:xfrm>
        </p:grpSpPr>
        <p:sp>
          <p:nvSpPr>
            <p:cNvPr id="7" name="Rectangle 6">
              <a:extLst>
                <a:ext uri="{FF2B5EF4-FFF2-40B4-BE49-F238E27FC236}">
                  <a16:creationId xmlns:a16="http://schemas.microsoft.com/office/drawing/2014/main" id="{813017C4-AC05-83CE-9C83-C82376E75BDE}"/>
                </a:ext>
              </a:extLst>
            </p:cNvPr>
            <p:cNvSpPr/>
            <p:nvPr/>
          </p:nvSpPr>
          <p:spPr>
            <a:xfrm>
              <a:off x="1793364" y="4240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8" name="TextBox 7">
              <a:extLst>
                <a:ext uri="{FF2B5EF4-FFF2-40B4-BE49-F238E27FC236}">
                  <a16:creationId xmlns:a16="http://schemas.microsoft.com/office/drawing/2014/main" id="{CD9ED386-091F-5562-50F5-E6BE43B67C2C}"/>
                </a:ext>
              </a:extLst>
            </p:cNvPr>
            <p:cNvSpPr txBox="1"/>
            <p:nvPr/>
          </p:nvSpPr>
          <p:spPr>
            <a:xfrm>
              <a:off x="703816" y="4809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9" name="Rectangle 8">
              <a:extLst>
                <a:ext uri="{FF2B5EF4-FFF2-40B4-BE49-F238E27FC236}">
                  <a16:creationId xmlns:a16="http://schemas.microsoft.com/office/drawing/2014/main" id="{3CD6E17F-358C-55D3-629D-FDF5E6EF23DF}"/>
                </a:ext>
              </a:extLst>
            </p:cNvPr>
            <p:cNvSpPr/>
            <p:nvPr/>
          </p:nvSpPr>
          <p:spPr>
            <a:xfrm>
              <a:off x="1793362" y="10721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10" name="TextBox 9">
              <a:extLst>
                <a:ext uri="{FF2B5EF4-FFF2-40B4-BE49-F238E27FC236}">
                  <a16:creationId xmlns:a16="http://schemas.microsoft.com/office/drawing/2014/main" id="{E240973B-B5E9-AAF3-D8F7-32DBF9774218}"/>
                </a:ext>
              </a:extLst>
            </p:cNvPr>
            <p:cNvSpPr txBox="1"/>
            <p:nvPr/>
          </p:nvSpPr>
          <p:spPr>
            <a:xfrm>
              <a:off x="691518" y="11291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1" name="TextBox 10">
              <a:extLst>
                <a:ext uri="{FF2B5EF4-FFF2-40B4-BE49-F238E27FC236}">
                  <a16:creationId xmlns:a16="http://schemas.microsoft.com/office/drawing/2014/main" id="{EAD7C245-5530-05BE-81C8-5470B3D8CD0F}"/>
                </a:ext>
              </a:extLst>
            </p:cNvPr>
            <p:cNvSpPr txBox="1"/>
            <p:nvPr/>
          </p:nvSpPr>
          <p:spPr>
            <a:xfrm>
              <a:off x="3660688" y="477314"/>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Set X2, 'p'</a:t>
              </a:r>
            </a:p>
          </p:txBody>
        </p:sp>
        <p:sp>
          <p:nvSpPr>
            <p:cNvPr id="12" name="TextBox 11">
              <a:extLst>
                <a:ext uri="{FF2B5EF4-FFF2-40B4-BE49-F238E27FC236}">
                  <a16:creationId xmlns:a16="http://schemas.microsoft.com/office/drawing/2014/main" id="{B8D0243A-9AB5-D658-8E82-860C4AE11A0C}"/>
                </a:ext>
              </a:extLst>
            </p:cNvPr>
            <p:cNvSpPr txBox="1"/>
            <p:nvPr/>
          </p:nvSpPr>
          <p:spPr>
            <a:xfrm>
              <a:off x="3660688" y="1125489"/>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3" name="Rectangle 12">
              <a:extLst>
                <a:ext uri="{FF2B5EF4-FFF2-40B4-BE49-F238E27FC236}">
                  <a16:creationId xmlns:a16="http://schemas.microsoft.com/office/drawing/2014/main" id="{8A979878-7116-4080-D755-38F0127AEB74}"/>
                </a:ext>
              </a:extLst>
            </p:cNvPr>
            <p:cNvSpPr/>
            <p:nvPr/>
          </p:nvSpPr>
          <p:spPr>
            <a:xfrm>
              <a:off x="1827106" y="17552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4" name="TextBox 13">
              <a:extLst>
                <a:ext uri="{FF2B5EF4-FFF2-40B4-BE49-F238E27FC236}">
                  <a16:creationId xmlns:a16="http://schemas.microsoft.com/office/drawing/2014/main" id="{1E503E01-0CDA-1179-310C-5DBE9718C7F1}"/>
                </a:ext>
              </a:extLst>
            </p:cNvPr>
            <p:cNvSpPr txBox="1"/>
            <p:nvPr/>
          </p:nvSpPr>
          <p:spPr>
            <a:xfrm>
              <a:off x="737559" y="18122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18CA27DD-ED11-E3D3-BC22-231E668B1A25}"/>
                </a:ext>
              </a:extLst>
            </p:cNvPr>
            <p:cNvSpPr/>
            <p:nvPr/>
          </p:nvSpPr>
          <p:spPr>
            <a:xfrm>
              <a:off x="1827104" y="24034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6" name="TextBox 15">
              <a:extLst>
                <a:ext uri="{FF2B5EF4-FFF2-40B4-BE49-F238E27FC236}">
                  <a16:creationId xmlns:a16="http://schemas.microsoft.com/office/drawing/2014/main" id="{A50DA355-2621-D106-4BC1-25B8D1DD5A9D}"/>
                </a:ext>
              </a:extLst>
            </p:cNvPr>
            <p:cNvSpPr txBox="1"/>
            <p:nvPr/>
          </p:nvSpPr>
          <p:spPr>
            <a:xfrm>
              <a:off x="725260" y="24603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A9CCDC8-4797-F10F-22A0-9174590B0F28}"/>
                </a:ext>
              </a:extLst>
            </p:cNvPr>
            <p:cNvSpPr txBox="1"/>
            <p:nvPr/>
          </p:nvSpPr>
          <p:spPr>
            <a:xfrm>
              <a:off x="3694430" y="1808582"/>
              <a:ext cx="20051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X2, 'a'</a:t>
              </a:r>
            </a:p>
          </p:txBody>
        </p:sp>
        <p:sp>
          <p:nvSpPr>
            <p:cNvPr id="18" name="TextBox 17">
              <a:extLst>
                <a:ext uri="{FF2B5EF4-FFF2-40B4-BE49-F238E27FC236}">
                  <a16:creationId xmlns:a16="http://schemas.microsoft.com/office/drawing/2014/main" id="{DD9096FD-256E-9D06-BFFB-3CB63D815ED5}"/>
                </a:ext>
              </a:extLst>
            </p:cNvPr>
            <p:cNvSpPr txBox="1"/>
            <p:nvPr/>
          </p:nvSpPr>
          <p:spPr>
            <a:xfrm>
              <a:off x="3694430" y="2456757"/>
              <a:ext cx="1680168"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9" name="Rectangle 18">
              <a:extLst>
                <a:ext uri="{FF2B5EF4-FFF2-40B4-BE49-F238E27FC236}">
                  <a16:creationId xmlns:a16="http://schemas.microsoft.com/office/drawing/2014/main" id="{C8AC3DA3-EDF5-6B36-AAF9-196A738AD4A5}"/>
                </a:ext>
              </a:extLst>
            </p:cNvPr>
            <p:cNvSpPr/>
            <p:nvPr/>
          </p:nvSpPr>
          <p:spPr>
            <a:xfrm>
              <a:off x="1805662" y="312821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20" name="TextBox 19">
              <a:extLst>
                <a:ext uri="{FF2B5EF4-FFF2-40B4-BE49-F238E27FC236}">
                  <a16:creationId xmlns:a16="http://schemas.microsoft.com/office/drawing/2014/main" id="{5C5DCED4-0B9C-AD17-9000-ABEB0E10A87F}"/>
                </a:ext>
              </a:extLst>
            </p:cNvPr>
            <p:cNvSpPr txBox="1"/>
            <p:nvPr/>
          </p:nvSpPr>
          <p:spPr>
            <a:xfrm>
              <a:off x="716114" y="3185153"/>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1" name="Rectangle 20">
              <a:extLst>
                <a:ext uri="{FF2B5EF4-FFF2-40B4-BE49-F238E27FC236}">
                  <a16:creationId xmlns:a16="http://schemas.microsoft.com/office/drawing/2014/main" id="{2800E3F8-1B7B-EEF7-8A1D-C2CBB816485F}"/>
                </a:ext>
              </a:extLst>
            </p:cNvPr>
            <p:cNvSpPr/>
            <p:nvPr/>
          </p:nvSpPr>
          <p:spPr>
            <a:xfrm>
              <a:off x="1805660" y="377638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00101010</a:t>
              </a:r>
            </a:p>
          </p:txBody>
        </p:sp>
        <p:sp>
          <p:nvSpPr>
            <p:cNvPr id="22" name="TextBox 21">
              <a:extLst>
                <a:ext uri="{FF2B5EF4-FFF2-40B4-BE49-F238E27FC236}">
                  <a16:creationId xmlns:a16="http://schemas.microsoft.com/office/drawing/2014/main" id="{23F2835E-06EF-BEFD-DAD2-73E82C015010}"/>
                </a:ext>
              </a:extLst>
            </p:cNvPr>
            <p:cNvSpPr txBox="1"/>
            <p:nvPr/>
          </p:nvSpPr>
          <p:spPr>
            <a:xfrm>
              <a:off x="703816" y="3833328"/>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3" name="TextBox 22">
              <a:extLst>
                <a:ext uri="{FF2B5EF4-FFF2-40B4-BE49-F238E27FC236}">
                  <a16:creationId xmlns:a16="http://schemas.microsoft.com/office/drawing/2014/main" id="{651442D1-9D08-1529-47DF-4513B6ED0F8D}"/>
                </a:ext>
              </a:extLst>
            </p:cNvPr>
            <p:cNvSpPr txBox="1"/>
            <p:nvPr/>
          </p:nvSpPr>
          <p:spPr>
            <a:xfrm>
              <a:off x="3672986" y="3181514"/>
              <a:ext cx="1355170"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JL </a:t>
              </a:r>
              <a:r>
                <a:rPr lang="en-US" b="1" dirty="0">
                  <a:solidFill>
                    <a:srgbClr val="FF0000"/>
                  </a:solidFill>
                  <a:latin typeface="Courier New" panose="02070309020205020404" pitchFamily="49" charset="0"/>
                  <a:cs typeface="Courier New" panose="02070309020205020404" pitchFamily="49" charset="0"/>
                </a:rPr>
                <a:t>0x08</a:t>
              </a:r>
            </a:p>
          </p:txBody>
        </p:sp>
        <p:sp>
          <p:nvSpPr>
            <p:cNvPr id="24" name="TextBox 23">
              <a:extLst>
                <a:ext uri="{FF2B5EF4-FFF2-40B4-BE49-F238E27FC236}">
                  <a16:creationId xmlns:a16="http://schemas.microsoft.com/office/drawing/2014/main" id="{CFA17A99-39B8-3E08-3ED5-F271E7A78059}"/>
                </a:ext>
              </a:extLst>
            </p:cNvPr>
            <p:cNvSpPr txBox="1"/>
            <p:nvPr/>
          </p:nvSpPr>
          <p:spPr>
            <a:xfrm>
              <a:off x="3672986" y="3829689"/>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t>
              </a:r>
              <a:r>
                <a:rPr lang="en-US" b="1" dirty="0">
                  <a:solidFill>
                    <a:srgbClr val="FF0000"/>
                  </a:solidFill>
                  <a:latin typeface="Courier New" panose="02070309020205020404" pitchFamily="49" charset="0"/>
                  <a:cs typeface="Courier New" panose="02070309020205020404" pitchFamily="49" charset="0"/>
                </a:rPr>
                <a:t>0x08</a:t>
              </a:r>
              <a:r>
                <a:rPr lang="en-US" b="1" dirty="0">
                  <a:latin typeface="Courier New" panose="02070309020205020404" pitchFamily="49" charset="0"/>
                  <a:cs typeface="Courier New" panose="02070309020205020404" pitchFamily="49" charset="0"/>
                </a:rPr>
                <a:t>)</a:t>
              </a:r>
            </a:p>
          </p:txBody>
        </p:sp>
        <p:sp>
          <p:nvSpPr>
            <p:cNvPr id="25" name="Rectangle 24">
              <a:extLst>
                <a:ext uri="{FF2B5EF4-FFF2-40B4-BE49-F238E27FC236}">
                  <a16:creationId xmlns:a16="http://schemas.microsoft.com/office/drawing/2014/main" id="{F4A2D872-8232-CBE9-4928-1A94F59FFA47}"/>
                </a:ext>
              </a:extLst>
            </p:cNvPr>
            <p:cNvSpPr/>
            <p:nvPr/>
          </p:nvSpPr>
          <p:spPr>
            <a:xfrm>
              <a:off x="1839404" y="4459479"/>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6" name="TextBox 25">
              <a:extLst>
                <a:ext uri="{FF2B5EF4-FFF2-40B4-BE49-F238E27FC236}">
                  <a16:creationId xmlns:a16="http://schemas.microsoft.com/office/drawing/2014/main" id="{7FDDCD50-EBB4-802E-F9DC-9A4F3955594C}"/>
                </a:ext>
              </a:extLst>
            </p:cNvPr>
            <p:cNvSpPr txBox="1"/>
            <p:nvPr/>
          </p:nvSpPr>
          <p:spPr>
            <a:xfrm>
              <a:off x="749856" y="4516421"/>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7" name="Rectangle 26">
              <a:extLst>
                <a:ext uri="{FF2B5EF4-FFF2-40B4-BE49-F238E27FC236}">
                  <a16:creationId xmlns:a16="http://schemas.microsoft.com/office/drawing/2014/main" id="{6F4F89CE-B59C-6DDF-E562-F73C48E71341}"/>
                </a:ext>
              </a:extLst>
            </p:cNvPr>
            <p:cNvSpPr/>
            <p:nvPr/>
          </p:nvSpPr>
          <p:spPr>
            <a:xfrm>
              <a:off x="1839402" y="510765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8" name="TextBox 27">
              <a:extLst>
                <a:ext uri="{FF2B5EF4-FFF2-40B4-BE49-F238E27FC236}">
                  <a16:creationId xmlns:a16="http://schemas.microsoft.com/office/drawing/2014/main" id="{50E36130-0DAE-F173-3068-CBD6D57406AA}"/>
                </a:ext>
              </a:extLst>
            </p:cNvPr>
            <p:cNvSpPr txBox="1"/>
            <p:nvPr/>
          </p:nvSpPr>
          <p:spPr>
            <a:xfrm>
              <a:off x="737559" y="5164596"/>
              <a:ext cx="943252" cy="471627"/>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9" name="TextBox 28">
              <a:extLst>
                <a:ext uri="{FF2B5EF4-FFF2-40B4-BE49-F238E27FC236}">
                  <a16:creationId xmlns:a16="http://schemas.microsoft.com/office/drawing/2014/main" id="{D4A580F8-17D4-4853-C04C-C548F689F634}"/>
                </a:ext>
              </a:extLst>
            </p:cNvPr>
            <p:cNvSpPr txBox="1"/>
            <p:nvPr/>
          </p:nvSpPr>
          <p:spPr>
            <a:xfrm>
              <a:off x="3706728" y="4512782"/>
              <a:ext cx="2167666"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SUB X2, 0x20</a:t>
              </a:r>
            </a:p>
          </p:txBody>
        </p:sp>
        <p:sp>
          <p:nvSpPr>
            <p:cNvPr id="30" name="TextBox 29">
              <a:extLst>
                <a:ext uri="{FF2B5EF4-FFF2-40B4-BE49-F238E27FC236}">
                  <a16:creationId xmlns:a16="http://schemas.microsoft.com/office/drawing/2014/main" id="{9281D44E-171A-DCFD-5FCA-C9F19B06A47E}"/>
                </a:ext>
              </a:extLst>
            </p:cNvPr>
            <p:cNvSpPr txBox="1"/>
            <p:nvPr/>
          </p:nvSpPr>
          <p:spPr>
            <a:xfrm>
              <a:off x="3706728" y="5160957"/>
              <a:ext cx="1842667"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1" name="Rectangle 30">
              <a:extLst>
                <a:ext uri="{FF2B5EF4-FFF2-40B4-BE49-F238E27FC236}">
                  <a16:creationId xmlns:a16="http://schemas.microsoft.com/office/drawing/2014/main" id="{448FB62B-F337-364F-D22A-9BE9D81FCDBF}"/>
                </a:ext>
              </a:extLst>
            </p:cNvPr>
            <p:cNvSpPr/>
            <p:nvPr/>
          </p:nvSpPr>
          <p:spPr>
            <a:xfrm>
              <a:off x="1851700" y="5737444"/>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2" name="TextBox 31">
              <a:extLst>
                <a:ext uri="{FF2B5EF4-FFF2-40B4-BE49-F238E27FC236}">
                  <a16:creationId xmlns:a16="http://schemas.microsoft.com/office/drawing/2014/main" id="{4A046520-638B-1F7C-4F2C-CFA1225444C7}"/>
                </a:ext>
              </a:extLst>
            </p:cNvPr>
            <p:cNvSpPr txBox="1"/>
            <p:nvPr/>
          </p:nvSpPr>
          <p:spPr>
            <a:xfrm>
              <a:off x="749856" y="5794386"/>
              <a:ext cx="943252" cy="471627"/>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3" name="TextBox 32">
              <a:extLst>
                <a:ext uri="{FF2B5EF4-FFF2-40B4-BE49-F238E27FC236}">
                  <a16:creationId xmlns:a16="http://schemas.microsoft.com/office/drawing/2014/main" id="{039D7E34-A6B6-89B4-9869-0840178DC2C6}"/>
                </a:ext>
              </a:extLst>
            </p:cNvPr>
            <p:cNvSpPr txBox="1"/>
            <p:nvPr/>
          </p:nvSpPr>
          <p:spPr>
            <a:xfrm>
              <a:off x="3719026" y="5790748"/>
              <a:ext cx="2817664" cy="435347"/>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Halt (X2 is 'P')</a:t>
              </a:r>
            </a:p>
          </p:txBody>
        </p:sp>
      </p:grpSp>
    </p:spTree>
    <p:extLst>
      <p:ext uri="{BB962C8B-B14F-4D97-AF65-F5344CB8AC3E}">
        <p14:creationId xmlns:p14="http://schemas.microsoft.com/office/powerpoint/2010/main" val="14421519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into the Program Counter (PC) register</a:t>
            </a:r>
          </a:p>
          <a:p>
            <a:r>
              <a:rPr lang="en-US" dirty="0"/>
              <a:t>A conditional jump is a conditional set of the PC register</a:t>
            </a:r>
          </a:p>
        </p:txBody>
      </p:sp>
      <p:graphicFrame>
        <p:nvGraphicFramePr>
          <p:cNvPr id="6" name="Table 5">
            <a:extLst>
              <a:ext uri="{FF2B5EF4-FFF2-40B4-BE49-F238E27FC236}">
                <a16:creationId xmlns:a16="http://schemas.microsoft.com/office/drawing/2014/main" id="{A4656BDF-1DC3-2D7A-4612-C41F8F0377D7}"/>
              </a:ext>
            </a:extLst>
          </p:cNvPr>
          <p:cNvGraphicFramePr>
            <a:graphicFrameLocks noGrp="1"/>
          </p:cNvGraphicFramePr>
          <p:nvPr>
            <p:extLst>
              <p:ext uri="{D42A27DB-BD31-4B8C-83A1-F6EECF244321}">
                <p14:modId xmlns:p14="http://schemas.microsoft.com/office/powerpoint/2010/main" val="2396923924"/>
              </p:ext>
            </p:extLst>
          </p:nvPr>
        </p:nvGraphicFramePr>
        <p:xfrm>
          <a:off x="838200" y="3657600"/>
          <a:ext cx="10843320" cy="2189832"/>
        </p:xfrm>
        <a:graphic>
          <a:graphicData uri="http://schemas.openxmlformats.org/drawingml/2006/table">
            <a:tbl>
              <a:tblPr firstRow="1">
                <a:tableStyleId>{3C2FFA5D-87B4-456A-9821-1D502468CF0F}</a:tableStyleId>
              </a:tblPr>
              <a:tblGrid>
                <a:gridCol w="2268065">
                  <a:extLst>
                    <a:ext uri="{9D8B030D-6E8A-4147-A177-3AD203B41FA5}">
                      <a16:colId xmlns:a16="http://schemas.microsoft.com/office/drawing/2014/main" val="157314588"/>
                    </a:ext>
                  </a:extLst>
                </a:gridCol>
                <a:gridCol w="2402739">
                  <a:extLst>
                    <a:ext uri="{9D8B030D-6E8A-4147-A177-3AD203B41FA5}">
                      <a16:colId xmlns:a16="http://schemas.microsoft.com/office/drawing/2014/main" val="597712114"/>
                    </a:ext>
                  </a:extLst>
                </a:gridCol>
                <a:gridCol w="6172516">
                  <a:extLst>
                    <a:ext uri="{9D8B030D-6E8A-4147-A177-3AD203B41FA5}">
                      <a16:colId xmlns:a16="http://schemas.microsoft.com/office/drawing/2014/main" val="2319633108"/>
                    </a:ext>
                  </a:extLst>
                </a:gridCol>
              </a:tblGrid>
              <a:tr h="362611">
                <a:tc>
                  <a:txBody>
                    <a:bodyPr/>
                    <a:lstStyle/>
                    <a:p>
                      <a:r>
                        <a:rPr lang="en-US" sz="1800"/>
                        <a:t>Assembly</a:t>
                      </a:r>
                    </a:p>
                  </a:txBody>
                  <a:tcPr marL="90653" marR="90653" marT="45326" marB="45326" anchor="ctr"/>
                </a:tc>
                <a:tc>
                  <a:txBody>
                    <a:bodyPr/>
                    <a:lstStyle/>
                    <a:p>
                      <a:r>
                        <a:rPr lang="en-US" sz="1800"/>
                        <a:t>Binary</a:t>
                      </a:r>
                    </a:p>
                  </a:txBody>
                  <a:tcPr marL="90653" marR="90653" marT="45326" marB="45326" anchor="ctr"/>
                </a:tc>
                <a:tc>
                  <a:txBody>
                    <a:bodyPr/>
                    <a:lstStyle/>
                    <a:p>
                      <a:r>
                        <a:rPr lang="en-US" sz="1800" dirty="0"/>
                        <a:t>Description</a:t>
                      </a:r>
                    </a:p>
                  </a:txBody>
                  <a:tcPr marL="90653" marR="90653" marT="45326" marB="45326" anchor="ctr"/>
                </a:tc>
                <a:extLst>
                  <a:ext uri="{0D108BD9-81ED-4DB2-BD59-A6C34878D82A}">
                    <a16:rowId xmlns:a16="http://schemas.microsoft.com/office/drawing/2014/main" val="643502433"/>
                  </a:ext>
                </a:extLst>
              </a:tr>
              <a:tr h="359401">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dirty="0"/>
                        <a:t>Compare register to immediate value (0-255, 0x00-0xFF, or 'A')</a:t>
                      </a:r>
                    </a:p>
                  </a:txBody>
                  <a:tcPr marL="90653" marR="90653" marT="45326" marB="45326" anchor="ctr"/>
                </a:tc>
                <a:extLst>
                  <a:ext uri="{0D108BD9-81ED-4DB2-BD59-A6C34878D82A}">
                    <a16:rowId xmlns:a16="http://schemas.microsoft.com/office/drawing/2014/main" val="2572596595"/>
                  </a:ext>
                </a:extLst>
              </a:tr>
              <a:tr h="362611">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dirty="0"/>
                        <a:t>Jump if CMP == "="</a:t>
                      </a:r>
                    </a:p>
                  </a:txBody>
                  <a:tcPr marL="90653" marR="90653" marT="45326" marB="45326" anchor="ctr"/>
                </a:tc>
                <a:extLst>
                  <a:ext uri="{0D108BD9-81ED-4DB2-BD59-A6C34878D82A}">
                    <a16:rowId xmlns:a16="http://schemas.microsoft.com/office/drawing/2014/main" val="1896120164"/>
                  </a:ext>
                </a:extLst>
              </a:tr>
              <a:tr h="362611">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dirty="0"/>
                        <a:t>Jump if CMP == "&lt;"</a:t>
                      </a:r>
                    </a:p>
                  </a:txBody>
                  <a:tcPr marL="90653" marR="90653" marT="45326" marB="45326" anchor="ctr"/>
                </a:tc>
                <a:extLst>
                  <a:ext uri="{0D108BD9-81ED-4DB2-BD59-A6C34878D82A}">
                    <a16:rowId xmlns:a16="http://schemas.microsoft.com/office/drawing/2014/main" val="1048099787"/>
                  </a:ext>
                </a:extLst>
              </a:tr>
              <a:tr h="362611">
                <a:tc>
                  <a:txBody>
                    <a:bodyPr/>
                    <a:lstStyle/>
                    <a:p>
                      <a:r>
                        <a:rPr lang="en-US" sz="1800"/>
                        <a:t>JG label/value</a:t>
                      </a:r>
                    </a:p>
                  </a:txBody>
                  <a:tcPr marL="90653" marR="90653" marT="45326" marB="45326" anchor="ctr"/>
                </a:tc>
                <a:tc>
                  <a:txBody>
                    <a:bodyPr/>
                    <a:lstStyle/>
                    <a:p>
                      <a:r>
                        <a:rPr lang="en-US" sz="1800"/>
                        <a:t>10100010 + address</a:t>
                      </a:r>
                    </a:p>
                  </a:txBody>
                  <a:tcPr marL="90653" marR="90653" marT="45326" marB="45326" anchor="ctr"/>
                </a:tc>
                <a:tc>
                  <a:txBody>
                    <a:bodyPr/>
                    <a:lstStyle/>
                    <a:p>
                      <a:r>
                        <a:rPr lang="en-US" sz="1800"/>
                        <a:t>Jump if CMP == "&gt;"</a:t>
                      </a:r>
                    </a:p>
                  </a:txBody>
                  <a:tcPr marL="90653" marR="90653" marT="45326" marB="45326" anchor="ctr"/>
                </a:tc>
                <a:extLst>
                  <a:ext uri="{0D108BD9-81ED-4DB2-BD59-A6C34878D82A}">
                    <a16:rowId xmlns:a16="http://schemas.microsoft.com/office/drawing/2014/main" val="932598968"/>
                  </a:ext>
                </a:extLst>
              </a:tr>
              <a:tr h="362611">
                <a:tc>
                  <a:txBody>
                    <a:bodyPr/>
                    <a:lstStyle/>
                    <a:p>
                      <a:r>
                        <a:rPr lang="en-US" sz="1800"/>
                        <a:t>JP label/value</a:t>
                      </a:r>
                    </a:p>
                  </a:txBody>
                  <a:tcPr marL="90653" marR="90653" marT="45326" marB="45326" anchor="ctr"/>
                </a:tc>
                <a:tc>
                  <a:txBody>
                    <a:bodyPr/>
                    <a:lstStyle/>
                    <a:p>
                      <a:r>
                        <a:rPr lang="en-US" sz="1800"/>
                        <a:t>10100011 + address</a:t>
                      </a:r>
                    </a:p>
                  </a:txBody>
                  <a:tcPr marL="90653" marR="90653" marT="45326" marB="45326" anchor="ctr"/>
                </a:tc>
                <a:tc>
                  <a:txBody>
                    <a:bodyPr/>
                    <a:lstStyle/>
                    <a:p>
                      <a:r>
                        <a:rPr lang="en-US" sz="1800" dirty="0"/>
                        <a:t>Unconditional jump</a:t>
                      </a:r>
                    </a:p>
                  </a:txBody>
                  <a:tcPr marL="90653" marR="90653" marT="45326" marB="45326" anchor="ctr"/>
                </a:tc>
                <a:extLst>
                  <a:ext uri="{0D108BD9-81ED-4DB2-BD59-A6C34878D82A}">
                    <a16:rowId xmlns:a16="http://schemas.microsoft.com/office/drawing/2014/main" val="2605065738"/>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8562578" y="1144587"/>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2155789" y="2438907"/>
            <a:ext cx="2876550" cy="3046988"/>
          </a:xfrm>
          <a:prstGeom prst="rect">
            <a:avLst/>
          </a:prstGeom>
          <a:noFill/>
        </p:spPr>
        <p:txBody>
          <a:bodyPr wrap="square">
            <a:spAutoFit/>
          </a:bodyPr>
          <a:lstStyle/>
          <a:p>
            <a:r>
              <a:rPr lang="en-US" sz="2400" b="1" dirty="0">
                <a:latin typeface="Courier New" panose="02070309020205020404" pitchFamily="49" charset="0"/>
                <a:cs typeface="Courier New" panose="02070309020205020404" pitchFamily="49" charset="0"/>
              </a:rPr>
              <a:t>ZERO X0</a:t>
            </a:r>
          </a:p>
          <a:p>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latin typeface="Courier New" panose="02070309020205020404" pitchFamily="49" charset="0"/>
                <a:cs typeface="Courier New" panose="02070309020205020404" pitchFamily="49" charset="0"/>
              </a:rPr>
              <a:t>CMP X0, 5</a:t>
            </a:r>
          </a:p>
          <a:p>
            <a:r>
              <a:rPr lang="en-US" sz="2400" b="1" dirty="0">
                <a:latin typeface="Courier New" panose="02070309020205020404" pitchFamily="49" charset="0"/>
                <a:cs typeface="Courier New" panose="02070309020205020404" pitchFamily="49" charset="0"/>
              </a:rPr>
              <a:t>JE </a:t>
            </a:r>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INC X0</a:t>
            </a:r>
          </a:p>
          <a:p>
            <a:r>
              <a:rPr lang="en-US" sz="2400" b="1" dirty="0">
                <a:latin typeface="Courier New" panose="02070309020205020404" pitchFamily="49" charset="0"/>
                <a:cs typeface="Courier New" panose="02070309020205020404" pitchFamily="49" charset="0"/>
              </a:rPr>
              <a:t>JP </a:t>
            </a:r>
            <a:r>
              <a:rPr lang="en-US" sz="2400" b="1" dirty="0">
                <a:solidFill>
                  <a:srgbClr val="7030A0"/>
                </a:solidFill>
                <a:latin typeface="Courier New" panose="02070309020205020404" pitchFamily="49" charset="0"/>
                <a:cs typeface="Courier New" panose="02070309020205020404" pitchFamily="49" charset="0"/>
              </a:rPr>
              <a:t>loop</a:t>
            </a:r>
          </a:p>
          <a:p>
            <a:r>
              <a:rPr lang="en-US" sz="2400" b="1" dirty="0">
                <a:solidFill>
                  <a:srgbClr val="FF0000"/>
                </a:solidFill>
                <a:latin typeface="Courier New" panose="02070309020205020404" pitchFamily="49" charset="0"/>
                <a:cs typeface="Courier New" panose="02070309020205020404" pitchFamily="49" charset="0"/>
              </a:rPr>
              <a:t>end:</a:t>
            </a:r>
          </a:p>
          <a:p>
            <a:r>
              <a:rPr lang="en-US" sz="2400" b="1" dirty="0">
                <a:latin typeface="Courier New" panose="02070309020205020404" pitchFamily="49" charset="0"/>
                <a:cs typeface="Courier New" panose="02070309020205020404" pitchFamily="49" charset="0"/>
              </a:rPr>
              <a:t>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7177256" y="663905"/>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0261137" y="20345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7177256" y="1499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X2 ? 5</a:t>
            </a:r>
          </a:p>
        </p:txBody>
      </p:sp>
      <p:sp>
        <p:nvSpPr>
          <p:cNvPr id="10" name="Shape 573">
            <a:extLst>
              <a:ext uri="{FF2B5EF4-FFF2-40B4-BE49-F238E27FC236}">
                <a16:creationId xmlns:a16="http://schemas.microsoft.com/office/drawing/2014/main" id="{1E62EF70-9A5F-F721-50EA-8DCED5EEF3C8}"/>
              </a:ext>
            </a:extLst>
          </p:cNvPr>
          <p:cNvSpPr/>
          <p:nvPr/>
        </p:nvSpPr>
        <p:spPr>
          <a:xfrm>
            <a:off x="7209627" y="2303200"/>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CMP = ?</a:t>
            </a:r>
          </a:p>
        </p:txBody>
      </p:sp>
      <p:sp>
        <p:nvSpPr>
          <p:cNvPr id="12" name="Shape 570">
            <a:extLst>
              <a:ext uri="{FF2B5EF4-FFF2-40B4-BE49-F238E27FC236}">
                <a16:creationId xmlns:a16="http://schemas.microsoft.com/office/drawing/2014/main" id="{B77D2B65-B5B3-2083-890C-28CC4B87E6D3}"/>
              </a:ext>
            </a:extLst>
          </p:cNvPr>
          <p:cNvSpPr txBox="1"/>
          <p:nvPr/>
        </p:nvSpPr>
        <p:spPr>
          <a:xfrm>
            <a:off x="7177256" y="42827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7177256" y="5132139"/>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sp>
        <p:nvSpPr>
          <p:cNvPr id="18" name="Shape 589">
            <a:extLst>
              <a:ext uri="{FF2B5EF4-FFF2-40B4-BE49-F238E27FC236}">
                <a16:creationId xmlns:a16="http://schemas.microsoft.com/office/drawing/2014/main" id="{FAE0F0D9-A137-7D1F-DA3B-320A1E534671}"/>
              </a:ext>
            </a:extLst>
          </p:cNvPr>
          <p:cNvSpPr txBox="1"/>
          <p:nvPr/>
        </p:nvSpPr>
        <p:spPr>
          <a:xfrm>
            <a:off x="8908637" y="2907494"/>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7177256" y="3472478"/>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X0 = X0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7177256" y="1780643"/>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9941843" y="2643447"/>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graphicFrame>
        <p:nvGraphicFramePr>
          <p:cNvPr id="5" name="Table 4">
            <a:extLst>
              <a:ext uri="{FF2B5EF4-FFF2-40B4-BE49-F238E27FC236}">
                <a16:creationId xmlns:a16="http://schemas.microsoft.com/office/drawing/2014/main" id="{640C7A62-69B9-4778-CA59-FA312F90F895}"/>
              </a:ext>
            </a:extLst>
          </p:cNvPr>
          <p:cNvGraphicFramePr>
            <a:graphicFrameLocks noGrp="1"/>
          </p:cNvGraphicFramePr>
          <p:nvPr>
            <p:extLst>
              <p:ext uri="{D42A27DB-BD31-4B8C-83A1-F6EECF244321}">
                <p14:modId xmlns:p14="http://schemas.microsoft.com/office/powerpoint/2010/main" val="1498114819"/>
              </p:ext>
            </p:extLst>
          </p:nvPr>
        </p:nvGraphicFramePr>
        <p:xfrm>
          <a:off x="895350" y="1054318"/>
          <a:ext cx="10706099" cy="4749364"/>
        </p:xfrm>
        <a:graphic>
          <a:graphicData uri="http://schemas.openxmlformats.org/drawingml/2006/table">
            <a:tbl>
              <a:tblPr firstRow="1">
                <a:tableStyleId>{3C2FFA5D-87B4-456A-9821-1D502468CF0F}</a:tableStyleId>
              </a:tblPr>
              <a:tblGrid>
                <a:gridCol w="2017091">
                  <a:extLst>
                    <a:ext uri="{9D8B030D-6E8A-4147-A177-3AD203B41FA5}">
                      <a16:colId xmlns:a16="http://schemas.microsoft.com/office/drawing/2014/main" val="1278626123"/>
                    </a:ext>
                  </a:extLst>
                </a:gridCol>
                <a:gridCol w="2212009">
                  <a:extLst>
                    <a:ext uri="{9D8B030D-6E8A-4147-A177-3AD203B41FA5}">
                      <a16:colId xmlns:a16="http://schemas.microsoft.com/office/drawing/2014/main" val="366928799"/>
                    </a:ext>
                  </a:extLst>
                </a:gridCol>
                <a:gridCol w="6476999">
                  <a:extLst>
                    <a:ext uri="{9D8B030D-6E8A-4147-A177-3AD203B41FA5}">
                      <a16:colId xmlns:a16="http://schemas.microsoft.com/office/drawing/2014/main" val="1272997887"/>
                    </a:ext>
                  </a:extLst>
                </a:gridCol>
              </a:tblGrid>
              <a:tr h="0">
                <a:tc>
                  <a:txBody>
                    <a:bodyPr/>
                    <a:lstStyle/>
                    <a:p>
                      <a:r>
                        <a:rPr lang="en-US"/>
                        <a:t>Assembly</a:t>
                      </a:r>
                    </a:p>
                  </a:txBody>
                  <a:tcPr anchor="ctr"/>
                </a:tc>
                <a:tc>
                  <a:txBody>
                    <a:bodyPr/>
                    <a:lstStyle/>
                    <a:p>
                      <a:r>
                        <a:rPr lang="en-US" dirty="0"/>
                        <a:t>Binary</a:t>
                      </a:r>
                    </a:p>
                  </a:txBody>
                  <a:tcPr anchor="ctr"/>
                </a:tc>
                <a:tc>
                  <a:txBody>
                    <a:bodyPr/>
                    <a:lstStyle/>
                    <a:p>
                      <a:r>
                        <a:rPr lang="en-US" dirty="0"/>
                        <a:t>Description</a:t>
                      </a:r>
                    </a:p>
                  </a:txBody>
                  <a:tcPr anchor="ctr"/>
                </a:tc>
                <a:extLst>
                  <a:ext uri="{0D108BD9-81ED-4DB2-BD59-A6C34878D82A}">
                    <a16:rowId xmlns:a16="http://schemas.microsoft.com/office/drawing/2014/main" val="1299269011"/>
                  </a:ext>
                </a:extLst>
              </a:tr>
              <a:tr h="0">
                <a:tc>
                  <a:txBody>
                    <a:bodyPr/>
                    <a:lstStyle/>
                    <a:p>
                      <a:r>
                        <a:rPr lang="en-US" dirty="0"/>
                        <a:t>HALT</a:t>
                      </a:r>
                    </a:p>
                  </a:txBody>
                  <a:tcPr anchor="ctr"/>
                </a:tc>
                <a:tc>
                  <a:txBody>
                    <a:bodyPr/>
                    <a:lstStyle/>
                    <a:p>
                      <a:r>
                        <a:rPr lang="en-US"/>
                        <a:t>00000000</a:t>
                      </a:r>
                    </a:p>
                  </a:txBody>
                  <a:tcPr anchor="ctr"/>
                </a:tc>
                <a:tc>
                  <a:txBody>
                    <a:bodyPr/>
                    <a:lstStyle/>
                    <a:p>
                      <a:r>
                        <a:rPr lang="en-US" dirty="0"/>
                        <a:t>Stop program execution</a:t>
                      </a:r>
                    </a:p>
                  </a:txBody>
                  <a:tcPr anchor="ctr"/>
                </a:tc>
                <a:extLst>
                  <a:ext uri="{0D108BD9-81ED-4DB2-BD59-A6C34878D82A}">
                    <a16:rowId xmlns:a16="http://schemas.microsoft.com/office/drawing/2014/main" val="3051949193"/>
                  </a:ext>
                </a:extLst>
              </a:tr>
              <a:tr h="0">
                <a:tc>
                  <a:txBody>
                    <a:bodyPr/>
                    <a:lstStyle/>
                    <a:p>
                      <a:r>
                        <a:rPr lang="en-US"/>
                        <a:t>ZERO reg</a:t>
                      </a:r>
                    </a:p>
                  </a:txBody>
                  <a:tcPr anchor="ctr"/>
                </a:tc>
                <a:tc>
                  <a:txBody>
                    <a:bodyPr/>
                    <a:lstStyle/>
                    <a:p>
                      <a:r>
                        <a:rPr lang="en-US" dirty="0"/>
                        <a:t>01000rrr</a:t>
                      </a:r>
                    </a:p>
                  </a:txBody>
                  <a:tcPr anchor="ctr"/>
                </a:tc>
                <a:tc>
                  <a:txBody>
                    <a:bodyPr/>
                    <a:lstStyle/>
                    <a:p>
                      <a:r>
                        <a:rPr lang="en-US"/>
                        <a:t>Set register to zero</a:t>
                      </a:r>
                    </a:p>
                  </a:txBody>
                  <a:tcPr anchor="ctr"/>
                </a:tc>
                <a:extLst>
                  <a:ext uri="{0D108BD9-81ED-4DB2-BD59-A6C34878D82A}">
                    <a16:rowId xmlns:a16="http://schemas.microsoft.com/office/drawing/2014/main" val="2982652656"/>
                  </a:ext>
                </a:extLst>
              </a:tr>
              <a:tr h="0">
                <a:tc>
                  <a:txBody>
                    <a:bodyPr/>
                    <a:lstStyle/>
                    <a:p>
                      <a:r>
                        <a:rPr lang="en-US" dirty="0"/>
                        <a:t>CMPZ reg</a:t>
                      </a:r>
                    </a:p>
                  </a:txBody>
                  <a:tcPr anchor="ctr"/>
                </a:tc>
                <a:tc>
                  <a:txBody>
                    <a:bodyPr/>
                    <a:lstStyle/>
                    <a:p>
                      <a:r>
                        <a:rPr lang="en-US" dirty="0"/>
                        <a:t>01001rrr</a:t>
                      </a:r>
                    </a:p>
                  </a:txBody>
                  <a:tcPr anchor="ctr"/>
                </a:tc>
                <a:tc>
                  <a:txBody>
                    <a:bodyPr/>
                    <a:lstStyle/>
                    <a:p>
                      <a:r>
                        <a:rPr lang="en-US"/>
                        <a:t>Compare register to zero, set CMP flag</a:t>
                      </a:r>
                    </a:p>
                  </a:txBody>
                  <a:tcPr anchor="ctr"/>
                </a:tc>
                <a:extLst>
                  <a:ext uri="{0D108BD9-81ED-4DB2-BD59-A6C34878D82A}">
                    <a16:rowId xmlns:a16="http://schemas.microsoft.com/office/drawing/2014/main" val="2821749562"/>
                  </a:ext>
                </a:extLst>
              </a:tr>
              <a:tr h="0">
                <a:tc>
                  <a:txBody>
                    <a:bodyPr/>
                    <a:lstStyle/>
                    <a:p>
                      <a:r>
                        <a:rPr lang="en-US" dirty="0"/>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1963270912"/>
                  </a:ext>
                </a:extLst>
              </a:tr>
              <a:tr h="0">
                <a:tc>
                  <a:txBody>
                    <a:bodyPr/>
                    <a:lstStyle/>
                    <a:p>
                      <a:r>
                        <a:rPr lang="en-US" sz="1800" dirty="0"/>
                        <a:t>SET reg, value</a:t>
                      </a:r>
                    </a:p>
                  </a:txBody>
                  <a:tcPr marL="90653" marR="90653" marT="45326" marB="45326" anchor="ctr"/>
                </a:tc>
                <a:tc>
                  <a:txBody>
                    <a:bodyPr/>
                    <a:lstStyle/>
                    <a:p>
                      <a:r>
                        <a:rPr lang="en-US" sz="1800" dirty="0"/>
                        <a:t>10000rrr + value</a:t>
                      </a:r>
                    </a:p>
                  </a:txBody>
                  <a:tcPr marL="90653" marR="90653" marT="45326" marB="45326" anchor="ctr"/>
                </a:tc>
                <a:tc>
                  <a:txBody>
                    <a:bodyPr/>
                    <a:lstStyle/>
                    <a:p>
                      <a:r>
                        <a:rPr lang="en-US" sz="1800"/>
                        <a:t>Set register to immediate value (0-255, 0x00-0xFF, or 'A')</a:t>
                      </a:r>
                    </a:p>
                  </a:txBody>
                  <a:tcPr marL="90653" marR="90653" marT="45326" marB="45326" anchor="ctr"/>
                </a:tc>
                <a:extLst>
                  <a:ext uri="{0D108BD9-81ED-4DB2-BD59-A6C34878D82A}">
                    <a16:rowId xmlns:a16="http://schemas.microsoft.com/office/drawing/2014/main" val="2361125822"/>
                  </a:ext>
                </a:extLst>
              </a:tr>
              <a:tr h="0">
                <a:tc>
                  <a:txBody>
                    <a:bodyPr/>
                    <a:lstStyle/>
                    <a:p>
                      <a:r>
                        <a:rPr lang="en-US" sz="1800"/>
                        <a:t>CMP reg, value</a:t>
                      </a:r>
                    </a:p>
                  </a:txBody>
                  <a:tcPr marL="90653" marR="90653" marT="45326" marB="45326" anchor="ctr"/>
                </a:tc>
                <a:tc>
                  <a:txBody>
                    <a:bodyPr/>
                    <a:lstStyle/>
                    <a:p>
                      <a:r>
                        <a:rPr lang="en-US" sz="1800"/>
                        <a:t>10001rrr + value</a:t>
                      </a:r>
                    </a:p>
                  </a:txBody>
                  <a:tcPr marL="90653" marR="90653" marT="45326" marB="45326" anchor="ctr"/>
                </a:tc>
                <a:tc>
                  <a:txBody>
                    <a:bodyPr/>
                    <a:lstStyle/>
                    <a:p>
                      <a:r>
                        <a:rPr lang="en-US" sz="1800"/>
                        <a:t>Compare register to immediate value (0-255, 0x00-0xFF, or 'A')</a:t>
                      </a:r>
                    </a:p>
                  </a:txBody>
                  <a:tcPr marL="90653" marR="90653" marT="45326" marB="45326" anchor="ctr"/>
                </a:tc>
                <a:extLst>
                  <a:ext uri="{0D108BD9-81ED-4DB2-BD59-A6C34878D82A}">
                    <a16:rowId xmlns:a16="http://schemas.microsoft.com/office/drawing/2014/main" val="1764804163"/>
                  </a:ext>
                </a:extLst>
              </a:tr>
              <a:tr h="0">
                <a:tc>
                  <a:txBody>
                    <a:bodyPr/>
                    <a:lstStyle/>
                    <a:p>
                      <a:r>
                        <a:rPr lang="en-US" sz="1800" dirty="0"/>
                        <a:t>ADD reg, value</a:t>
                      </a:r>
                    </a:p>
                  </a:txBody>
                  <a:tcPr marL="90653" marR="90653" marT="45326" marB="45326" anchor="ctr"/>
                </a:tc>
                <a:tc>
                  <a:txBody>
                    <a:bodyPr/>
                    <a:lstStyle/>
                    <a:p>
                      <a:r>
                        <a:rPr lang="en-US" sz="1800"/>
                        <a:t>10010rrr + value</a:t>
                      </a:r>
                    </a:p>
                  </a:txBody>
                  <a:tcPr marL="90653" marR="90653" marT="45326" marB="45326" anchor="ctr"/>
                </a:tc>
                <a:tc>
                  <a:txBody>
                    <a:bodyPr/>
                    <a:lstStyle/>
                    <a:p>
                      <a:r>
                        <a:rPr lang="en-US" sz="1800"/>
                        <a:t>Add immediate value to register (0-255, 0x00-0xFF, or 'A')</a:t>
                      </a:r>
                    </a:p>
                  </a:txBody>
                  <a:tcPr marL="90653" marR="90653" marT="45326" marB="45326" anchor="ctr"/>
                </a:tc>
                <a:extLst>
                  <a:ext uri="{0D108BD9-81ED-4DB2-BD59-A6C34878D82A}">
                    <a16:rowId xmlns:a16="http://schemas.microsoft.com/office/drawing/2014/main" val="35080217"/>
                  </a:ext>
                </a:extLst>
              </a:tr>
              <a:tr h="0">
                <a:tc>
                  <a:txBody>
                    <a:bodyPr/>
                    <a:lstStyle/>
                    <a:p>
                      <a:r>
                        <a:rPr lang="en-US" sz="1800"/>
                        <a:t>SUB reg, value</a:t>
                      </a:r>
                    </a:p>
                  </a:txBody>
                  <a:tcPr marL="90653" marR="90653" marT="45326" marB="45326" anchor="ctr"/>
                </a:tc>
                <a:tc>
                  <a:txBody>
                    <a:bodyPr/>
                    <a:lstStyle/>
                    <a:p>
                      <a:r>
                        <a:rPr lang="en-US" sz="1800"/>
                        <a:t>10011rrr + value</a:t>
                      </a:r>
                    </a:p>
                  </a:txBody>
                  <a:tcPr marL="90653" marR="90653" marT="45326" marB="45326" anchor="ctr"/>
                </a:tc>
                <a:tc>
                  <a:txBody>
                    <a:bodyPr/>
                    <a:lstStyle/>
                    <a:p>
                      <a:r>
                        <a:rPr lang="en-US" sz="1800"/>
                        <a:t>Subtract immediate value from register (0-255, 0x00-0xFF, or 'A')</a:t>
                      </a:r>
                    </a:p>
                  </a:txBody>
                  <a:tcPr marL="90653" marR="90653" marT="45326" marB="45326" anchor="ctr"/>
                </a:tc>
                <a:extLst>
                  <a:ext uri="{0D108BD9-81ED-4DB2-BD59-A6C34878D82A}">
                    <a16:rowId xmlns:a16="http://schemas.microsoft.com/office/drawing/2014/main" val="3755094588"/>
                  </a:ext>
                </a:extLst>
              </a:tr>
              <a:tr h="0">
                <a:tc>
                  <a:txBody>
                    <a:bodyPr/>
                    <a:lstStyle/>
                    <a:p>
                      <a:r>
                        <a:rPr lang="en-US" sz="1800"/>
                        <a:t>JE label/value</a:t>
                      </a:r>
                    </a:p>
                  </a:txBody>
                  <a:tcPr marL="90653" marR="90653" marT="45326" marB="45326" anchor="ctr"/>
                </a:tc>
                <a:tc>
                  <a:txBody>
                    <a:bodyPr/>
                    <a:lstStyle/>
                    <a:p>
                      <a:r>
                        <a:rPr lang="en-US" sz="1800"/>
                        <a:t>10100000 + address</a:t>
                      </a:r>
                    </a:p>
                  </a:txBody>
                  <a:tcPr marL="90653" marR="90653" marT="45326" marB="45326" anchor="ctr"/>
                </a:tc>
                <a:tc>
                  <a:txBody>
                    <a:bodyPr/>
                    <a:lstStyle/>
                    <a:p>
                      <a:r>
                        <a:rPr lang="en-US" sz="1800"/>
                        <a:t>Jump if CMP == "="</a:t>
                      </a:r>
                    </a:p>
                  </a:txBody>
                  <a:tcPr marL="90653" marR="90653" marT="45326" marB="45326" anchor="ctr"/>
                </a:tc>
                <a:extLst>
                  <a:ext uri="{0D108BD9-81ED-4DB2-BD59-A6C34878D82A}">
                    <a16:rowId xmlns:a16="http://schemas.microsoft.com/office/drawing/2014/main" val="1648579859"/>
                  </a:ext>
                </a:extLst>
              </a:tr>
              <a:tr h="0">
                <a:tc>
                  <a:txBody>
                    <a:bodyPr/>
                    <a:lstStyle/>
                    <a:p>
                      <a:r>
                        <a:rPr lang="en-US" sz="1800"/>
                        <a:t>JL label/value</a:t>
                      </a:r>
                    </a:p>
                  </a:txBody>
                  <a:tcPr marL="90653" marR="90653" marT="45326" marB="45326" anchor="ctr"/>
                </a:tc>
                <a:tc>
                  <a:txBody>
                    <a:bodyPr/>
                    <a:lstStyle/>
                    <a:p>
                      <a:r>
                        <a:rPr lang="en-US" sz="1800"/>
                        <a:t>10100001 + address</a:t>
                      </a:r>
                    </a:p>
                  </a:txBody>
                  <a:tcPr marL="90653" marR="90653" marT="45326" marB="45326" anchor="ctr"/>
                </a:tc>
                <a:tc>
                  <a:txBody>
                    <a:bodyPr/>
                    <a:lstStyle/>
                    <a:p>
                      <a:r>
                        <a:rPr lang="en-US" sz="1800"/>
                        <a:t>Jump if CMP == "&lt;"</a:t>
                      </a:r>
                    </a:p>
                  </a:txBody>
                  <a:tcPr marL="90653" marR="90653" marT="45326" marB="45326" anchor="ctr"/>
                </a:tc>
                <a:extLst>
                  <a:ext uri="{0D108BD9-81ED-4DB2-BD59-A6C34878D82A}">
                    <a16:rowId xmlns:a16="http://schemas.microsoft.com/office/drawing/2014/main" val="1768455323"/>
                  </a:ext>
                </a:extLst>
              </a:tr>
              <a:tr h="0">
                <a:tc>
                  <a:txBody>
                    <a:bodyPr/>
                    <a:lstStyle/>
                    <a:p>
                      <a:r>
                        <a:rPr lang="en-US" sz="1800" dirty="0"/>
                        <a:t>JG label/value</a:t>
                      </a:r>
                    </a:p>
                  </a:txBody>
                  <a:tcPr marL="90653" marR="90653" marT="45326" marB="45326" anchor="ctr"/>
                </a:tc>
                <a:tc>
                  <a:txBody>
                    <a:bodyPr/>
                    <a:lstStyle/>
                    <a:p>
                      <a:r>
                        <a:rPr lang="en-US" sz="1800" dirty="0"/>
                        <a:t>10100010 + address</a:t>
                      </a:r>
                    </a:p>
                  </a:txBody>
                  <a:tcPr marL="90653" marR="90653" marT="45326" marB="45326" anchor="ctr"/>
                </a:tc>
                <a:tc>
                  <a:txBody>
                    <a:bodyPr/>
                    <a:lstStyle/>
                    <a:p>
                      <a:r>
                        <a:rPr lang="en-US" sz="1800" dirty="0"/>
                        <a:t>Jump if CMP == "&gt;"</a:t>
                      </a:r>
                    </a:p>
                  </a:txBody>
                  <a:tcPr marL="90653" marR="90653" marT="45326" marB="45326" anchor="ctr"/>
                </a:tc>
                <a:extLst>
                  <a:ext uri="{0D108BD9-81ED-4DB2-BD59-A6C34878D82A}">
                    <a16:rowId xmlns:a16="http://schemas.microsoft.com/office/drawing/2014/main" val="2010576302"/>
                  </a:ext>
                </a:extLst>
              </a:tr>
              <a:tr h="0">
                <a:tc>
                  <a:txBody>
                    <a:bodyPr/>
                    <a:lstStyle/>
                    <a:p>
                      <a:r>
                        <a:rPr lang="en-US" dirty="0"/>
                        <a:t>MOV </a:t>
                      </a:r>
                      <a:r>
                        <a:rPr lang="en-US" dirty="0" err="1"/>
                        <a:t>dest</a:t>
                      </a:r>
                      <a:r>
                        <a:rPr lang="en-US" dirty="0"/>
                        <a:t>, </a:t>
                      </a:r>
                      <a:r>
                        <a:rPr lang="en-US" dirty="0" err="1"/>
                        <a:t>src</a:t>
                      </a:r>
                      <a:endParaRPr lang="en-US" dirty="0"/>
                    </a:p>
                  </a:txBody>
                  <a:tcPr anchor="ctr"/>
                </a:tc>
                <a:tc>
                  <a:txBody>
                    <a:bodyPr/>
                    <a:lstStyle/>
                    <a:p>
                      <a:r>
                        <a:rPr lang="en-US" dirty="0"/>
                        <a:t>11dddsss</a:t>
                      </a:r>
                    </a:p>
                  </a:txBody>
                  <a:tcPr anchor="ctr"/>
                </a:tc>
                <a:tc>
                  <a:txBody>
                    <a:bodyPr/>
                    <a:lstStyle/>
                    <a:p>
                      <a:r>
                        <a:rPr lang="en-US" dirty="0"/>
                        <a:t>Copy source register to destination register</a:t>
                      </a:r>
                    </a:p>
                  </a:txBody>
                  <a:tcPr anchor="ctr"/>
                </a:tc>
                <a:extLst>
                  <a:ext uri="{0D108BD9-81ED-4DB2-BD59-A6C34878D82A}">
                    <a16:rowId xmlns:a16="http://schemas.microsoft.com/office/drawing/2014/main" val="361113288"/>
                  </a:ext>
                </a:extLst>
              </a:tr>
            </a:tbl>
          </a:graphicData>
        </a:graphic>
      </p:graphicFrame>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Tree>
    <p:extLst>
      <p:ext uri="{BB962C8B-B14F-4D97-AF65-F5344CB8AC3E}">
        <p14:creationId xmlns:p14="http://schemas.microsoft.com/office/powerpoint/2010/main" val="4064454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Set a Register</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effectLst/>
                <a:latin typeface="Courier New" panose="02070309020205020404" pitchFamily="49" charset="0"/>
              </a:rPr>
              <a:t>SET X3, </a:t>
            </a:r>
            <a:r>
              <a:rPr lang="en-US" sz="1800" dirty="0">
                <a:latin typeface="Courier New" panose="02070309020205020404" pitchFamily="49" charset="0"/>
                <a:cs typeface="Courier New" panose="02070309020205020404" pitchFamily="49" charset="0"/>
              </a:rPr>
              <a:t>'C'</a:t>
            </a:r>
            <a:r>
              <a:rPr lang="en-US" dirty="0">
                <a:effectLst/>
                <a:latin typeface="Courier New" panose="02070309020205020404" pitchFamily="49" charset="0"/>
              </a:rPr>
              <a:t>    ; Set X3 to the value for ASCII C (67)</a:t>
            </a:r>
          </a:p>
          <a:p>
            <a:r>
              <a:rPr lang="en-US" dirty="0">
                <a:latin typeface="Courier New" panose="02070309020205020404" pitchFamily="49" charset="0"/>
              </a:rPr>
              <a:t>SET A3, 0      ; Set A3 to zero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0x00</a:t>
            </a:r>
          </a:p>
          <a:p>
            <a:r>
              <a:rPr lang="en-US" dirty="0">
                <a:effectLst/>
                <a:latin typeface="Courier New" panose="02070309020205020404" pitchFamily="49" charset="0"/>
              </a:rPr>
              <a:t>SET </a:t>
            </a:r>
            <a:r>
              <a:rPr lang="en-US" dirty="0">
                <a:latin typeface="Courier New" panose="02070309020205020404" pitchFamily="49" charset="0"/>
              </a:rPr>
              <a:t>A1, 0      ; Set A1 to zero and load memory location 0x00 into X0</a:t>
            </a:r>
          </a:p>
          <a:p>
            <a:r>
              <a:rPr lang="en-US" dirty="0">
                <a:latin typeface="Courier New" panose="02070309020205020404" pitchFamily="49" charset="0"/>
              </a:rPr>
              <a:t>MOV X1, </a:t>
            </a:r>
            <a:r>
              <a:rPr lang="en-US" dirty="0">
                <a:effectLst/>
                <a:latin typeface="Courier New" panose="02070309020205020404" pitchFamily="49" charset="0"/>
              </a:rPr>
              <a:t>X3     ;</a:t>
            </a:r>
            <a:r>
              <a:rPr lang="en-US" dirty="0">
                <a:latin typeface="Courier New" panose="02070309020205020404" pitchFamily="49" charset="0"/>
              </a:rPr>
              <a:t> Copy X3 to X1</a:t>
            </a:r>
          </a:p>
          <a:p>
            <a:r>
              <a:rPr lang="en-US" dirty="0">
                <a:effectLst/>
                <a:latin typeface="Courier New" panose="02070309020205020404" pitchFamily="49" charset="0"/>
              </a:rPr>
              <a:t>SET A3, </a:t>
            </a:r>
            <a:r>
              <a:rPr lang="en-US" dirty="0">
                <a:latin typeface="Courier New" panose="02070309020205020404" pitchFamily="49" charset="0"/>
              </a:rPr>
              <a:t>0x01</a:t>
            </a:r>
            <a:r>
              <a:rPr lang="en-US" dirty="0">
                <a:effectLst/>
                <a:latin typeface="Courier New" panose="02070309020205020404" pitchFamily="49" charset="0"/>
              </a:rPr>
              <a:t>   ;</a:t>
            </a:r>
            <a:r>
              <a:rPr lang="en-US" dirty="0">
                <a:latin typeface="Courier New" panose="02070309020205020404" pitchFamily="49" charset="0"/>
              </a:rPr>
              <a:t> Set A3 to 1 and store </a:t>
            </a:r>
            <a:r>
              <a:rPr lang="en-US" sz="1800" dirty="0">
                <a:latin typeface="Courier New" panose="02070309020205020404" pitchFamily="49" charset="0"/>
                <a:cs typeface="Courier New" panose="02070309020205020404" pitchFamily="49" charset="0"/>
              </a:rPr>
              <a:t>'C'</a:t>
            </a:r>
            <a:r>
              <a:rPr lang="en-US" dirty="0">
                <a:latin typeface="Courier New" panose="02070309020205020404" pitchFamily="49" charset="0"/>
              </a:rPr>
              <a:t> in data memory location 0x01</a:t>
            </a:r>
          </a:p>
          <a:p>
            <a:r>
              <a:rPr lang="en-US" dirty="0">
                <a:effectLst/>
                <a:latin typeface="Courier New" panose="02070309020205020404" pitchFamily="49" charset="0"/>
              </a:rPr>
              <a:t>SET X3, 0x00   ;</a:t>
            </a:r>
            <a:r>
              <a:rPr lang="en-US" dirty="0">
                <a:latin typeface="Courier New" panose="02070309020205020404" pitchFamily="49" charset="0"/>
              </a:rPr>
              <a:t> Set X3 to zero</a:t>
            </a:r>
          </a:p>
          <a:p>
            <a:r>
              <a:rPr lang="en-US" dirty="0">
                <a:effectLst/>
                <a:latin typeface="Courier New" panose="02070309020205020404" pitchFamily="49" charset="0"/>
              </a:rPr>
              <a:t>SET A3, 0x02   ;</a:t>
            </a:r>
            <a:r>
              <a:rPr lang="en-US" dirty="0">
                <a:latin typeface="Courier New" panose="02070309020205020404" pitchFamily="49" charset="0"/>
              </a:rPr>
              <a:t> Set A3 to 0x02 and store X3 into location 0x02</a:t>
            </a:r>
          </a:p>
          <a:p>
            <a:endParaRPr lang="en-US" dirty="0">
              <a:effectLst/>
              <a:latin typeface="Courier New" panose="02070309020205020404" pitchFamily="49" charset="0"/>
            </a:endParaRPr>
          </a:p>
          <a:p>
            <a:r>
              <a:rPr lang="en-US" dirty="0">
                <a:latin typeface="Courier New" panose="02070309020205020404" pitchFamily="49" charset="0"/>
              </a:rPr>
              <a:t>; Note constants can be decimal (0-255) hexadecimal (0x00-0xff) or a single</a:t>
            </a:r>
          </a:p>
          <a:p>
            <a:r>
              <a:rPr lang="en-US" dirty="0">
                <a:latin typeface="Courier New" panose="02070309020205020404" pitchFamily="49" charset="0"/>
              </a:rPr>
              <a:t>;</a:t>
            </a:r>
            <a:r>
              <a:rPr lang="en-US" dirty="0">
                <a:effectLst/>
                <a:latin typeface="Courier New" panose="02070309020205020404" pitchFamily="49" charset="0"/>
              </a:rPr>
              <a:t> ASCII character in single quotes 'a'</a:t>
            </a:r>
          </a:p>
        </p:txBody>
      </p:sp>
    </p:spTree>
    <p:extLst>
      <p:ext uri="{BB962C8B-B14F-4D97-AF65-F5344CB8AC3E}">
        <p14:creationId xmlns:p14="http://schemas.microsoft.com/office/powerpoint/2010/main" val="3081666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Register Arithmetic</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4524315"/>
          </a:xfrm>
          <a:prstGeom prst="rect">
            <a:avLst/>
          </a:prstGeom>
          <a:noFill/>
        </p:spPr>
        <p:txBody>
          <a:bodyPr wrap="square">
            <a:spAutoFit/>
          </a:bodyPr>
          <a:lstStyle/>
          <a:p>
            <a:r>
              <a:rPr lang="en-US" dirty="0">
                <a:latin typeface="Courier New" panose="02070309020205020404" pitchFamily="49" charset="0"/>
              </a:rPr>
              <a:t>; This will print: Hello</a:t>
            </a:r>
          </a:p>
          <a:p>
            <a:endParaRPr lang="en-US" dirty="0">
              <a:latin typeface="Courier New" panose="02070309020205020404" pitchFamily="49" charset="0"/>
            </a:endParaRPr>
          </a:p>
          <a:p>
            <a:r>
              <a:rPr lang="en-US" dirty="0">
                <a:latin typeface="Courier New" panose="02070309020205020404" pitchFamily="49" charset="0"/>
              </a:rPr>
              <a:t>SET X3, 'H'   ; Set X3 to the value for ASCII H</a:t>
            </a:r>
          </a:p>
          <a:p>
            <a:r>
              <a:rPr lang="en-US" dirty="0">
                <a:latin typeface="Courier New" panose="02070309020205020404" pitchFamily="49" charset="0"/>
              </a:rPr>
              <a:t>SET A3, 0     ; Set A3 to zero and store 'H' in data memory location 0x00</a:t>
            </a:r>
          </a:p>
          <a:p>
            <a:r>
              <a:rPr lang="en-US" dirty="0">
                <a:latin typeface="Courier New" panose="02070309020205020404" pitchFamily="49" charset="0"/>
              </a:rPr>
              <a:t>SET X3, 'e'   ; Set X3 to 'e'</a:t>
            </a:r>
          </a:p>
          <a:p>
            <a:r>
              <a:rPr lang="en-US" dirty="0">
                <a:latin typeface="Courier New" panose="02070309020205020404" pitchFamily="49" charset="0"/>
              </a:rPr>
              <a:t>INC A3        ; Add 1 to A3 and store 'e' in location 0x01</a:t>
            </a:r>
          </a:p>
          <a:p>
            <a:r>
              <a:rPr lang="en-US" dirty="0">
                <a:latin typeface="Courier New" panose="02070309020205020404" pitchFamily="49" charset="0"/>
              </a:rPr>
              <a:t>SET X3, 'l'   ; Set X3 to 'l'</a:t>
            </a:r>
          </a:p>
          <a:p>
            <a:r>
              <a:rPr lang="en-US" dirty="0">
                <a:latin typeface="Courier New" panose="02070309020205020404" pitchFamily="49" charset="0"/>
              </a:rPr>
              <a:t>ADD A3, 1     ; Add 1 to A3 and store 'l' in location 0x02</a:t>
            </a:r>
          </a:p>
          <a:p>
            <a:r>
              <a:rPr lang="en-US" dirty="0">
                <a:latin typeface="Courier New" panose="02070309020205020404" pitchFamily="49" charset="0"/>
              </a:rPr>
              <a:t>INC A3        ; Add 1 to A3 and store 'l' in location 0x03</a:t>
            </a:r>
          </a:p>
          <a:p>
            <a:r>
              <a:rPr lang="en-US" dirty="0">
                <a:latin typeface="Courier New" panose="02070309020205020404" pitchFamily="49" charset="0"/>
              </a:rPr>
              <a:t>ADD X3, 4     ; Add 4 to X3 so that it is now 'p'</a:t>
            </a:r>
          </a:p>
          <a:p>
            <a:r>
              <a:rPr lang="en-US" dirty="0">
                <a:latin typeface="Courier New" panose="02070309020205020404" pitchFamily="49" charset="0"/>
              </a:rPr>
              <a:t>DEC X3        ; Subtract 1 from X3 so that it is now 'o'</a:t>
            </a:r>
          </a:p>
          <a:p>
            <a:r>
              <a:rPr lang="en-US" dirty="0">
                <a:latin typeface="Courier New" panose="02070309020205020404" pitchFamily="49" charset="0"/>
              </a:rPr>
              <a:t>INC A3        ; Add 1 to A3 and store '0' in location 0x04</a:t>
            </a:r>
          </a:p>
          <a:p>
            <a:r>
              <a:rPr lang="en-US" dirty="0">
                <a:latin typeface="Courier New" panose="02070309020205020404" pitchFamily="49" charset="0"/>
              </a:rPr>
              <a:t>SET X3, 0     ; Set X3 to integer zero</a:t>
            </a:r>
          </a:p>
          <a:p>
            <a:r>
              <a:rPr lang="en-US" dirty="0">
                <a:latin typeface="Courier New" panose="02070309020205020404" pitchFamily="49" charset="0"/>
              </a:rPr>
              <a:t>INC A3        ; Add 1 to A3 and store integer 0 in location 0x05</a:t>
            </a:r>
          </a:p>
          <a:p>
            <a:r>
              <a:rPr lang="en-US" dirty="0">
                <a:latin typeface="Courier New" panose="02070309020205020404" pitchFamily="49" charset="0"/>
              </a:rPr>
              <a:t>HALT          ; Print memory starting at data address 0 as an</a:t>
            </a:r>
          </a:p>
          <a:p>
            <a:r>
              <a:rPr lang="en-US" dirty="0">
                <a:latin typeface="Courier New" panose="02070309020205020404" pitchFamily="49" charset="0"/>
              </a:rPr>
              <a:t>              ; ASCII string, stopping when a zero is encountered</a:t>
            </a:r>
          </a:p>
        </p:txBody>
      </p:sp>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Comparison and Jumps</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JP 0x12     ; Set the PC (Program Counter) to an instruction address and </a:t>
            </a:r>
          </a:p>
          <a:p>
            <a:r>
              <a:rPr lang="en-US" dirty="0">
                <a:effectLst/>
                <a:latin typeface="Courier New" panose="02070309020205020404" pitchFamily="49" charset="0"/>
              </a:rPr>
              <a:t>            ; continue execution at that address</a:t>
            </a:r>
          </a:p>
          <a:p>
            <a:endParaRPr lang="en-US" dirty="0">
              <a:effectLst/>
              <a:latin typeface="Courier New" panose="02070309020205020404" pitchFamily="49" charset="0"/>
            </a:endParaRPr>
          </a:p>
          <a:p>
            <a:r>
              <a:rPr lang="en-US" dirty="0">
                <a:effectLst/>
                <a:latin typeface="Courier New" panose="02070309020205020404" pitchFamily="49" charset="0"/>
              </a:rPr>
              <a:t>CMP X3, 42  ; Compare a register to a constant and set comparison status</a:t>
            </a:r>
          </a:p>
          <a:p>
            <a:endParaRPr lang="en-US" dirty="0">
              <a:effectLst/>
              <a:latin typeface="Courier New" panose="02070309020205020404" pitchFamily="49" charset="0"/>
            </a:endParaRPr>
          </a:p>
          <a:p>
            <a:r>
              <a:rPr lang="en-US" dirty="0">
                <a:effectLst/>
                <a:latin typeface="Courier New" panose="02070309020205020404" pitchFamily="49" charset="0"/>
              </a:rPr>
              <a:t>JE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a:t>
            </a:r>
          </a:p>
          <a:p>
            <a:r>
              <a:rPr lang="en-US" dirty="0">
                <a:effectLst/>
                <a:latin typeface="Courier New" panose="02070309020205020404" pitchFamily="49" charset="0"/>
              </a:rPr>
              <a:t>JG 0x12     ;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&gt;</a:t>
            </a:r>
          </a:p>
          <a:p>
            <a:r>
              <a:rPr lang="en-US" dirty="0">
                <a:effectLst/>
                <a:latin typeface="Courier New" panose="02070309020205020404" pitchFamily="49" charset="0"/>
              </a:rPr>
              <a:t>JL 0x12     </a:t>
            </a:r>
            <a:r>
              <a:rPr lang="en-US" dirty="0">
                <a:latin typeface="Courier New" panose="02070309020205020404" pitchFamily="49" charset="0"/>
              </a:rPr>
              <a:t>;</a:t>
            </a:r>
            <a:r>
              <a:rPr lang="en-US" dirty="0">
                <a:effectLst/>
                <a:latin typeface="Courier New" panose="02070309020205020404" pitchFamily="49" charset="0"/>
              </a:rPr>
              <a:t> Jump to the instruction addres</a:t>
            </a:r>
            <a:r>
              <a:rPr lang="en-US" dirty="0">
                <a:latin typeface="Courier New" panose="02070309020205020404" pitchFamily="49" charset="0"/>
              </a:rPr>
              <a:t>s </a:t>
            </a:r>
            <a:r>
              <a:rPr lang="en-US" dirty="0">
                <a:effectLst/>
                <a:latin typeface="Courier New" panose="02070309020205020404" pitchFamily="49" charset="0"/>
              </a:rPr>
              <a:t>if comparison status is &lt;</a:t>
            </a:r>
          </a:p>
        </p:txBody>
      </p:sp>
    </p:spTree>
    <p:extLst>
      <p:ext uri="{BB962C8B-B14F-4D97-AF65-F5344CB8AC3E}">
        <p14:creationId xmlns:p14="http://schemas.microsoft.com/office/powerpoint/2010/main" val="1237763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Miscellaneous Instructions</a:t>
            </a:r>
          </a:p>
        </p:txBody>
      </p:sp>
      <p:sp>
        <p:nvSpPr>
          <p:cNvPr id="6" name="TextBox 5">
            <a:extLst>
              <a:ext uri="{FF2B5EF4-FFF2-40B4-BE49-F238E27FC236}">
                <a16:creationId xmlns:a16="http://schemas.microsoft.com/office/drawing/2014/main" id="{BA08C540-DC5B-494D-A837-A1FD91491054}"/>
              </a:ext>
            </a:extLst>
          </p:cNvPr>
          <p:cNvSpPr txBox="1"/>
          <p:nvPr/>
        </p:nvSpPr>
        <p:spPr>
          <a:xfrm>
            <a:off x="1359317" y="1690688"/>
            <a:ext cx="10515600" cy="369332"/>
          </a:xfrm>
          <a:prstGeom prst="rect">
            <a:avLst/>
          </a:prstGeom>
          <a:noFill/>
        </p:spPr>
        <p:txBody>
          <a:bodyPr wrap="square">
            <a:spAutoFit/>
          </a:bodyPr>
          <a:lstStyle/>
          <a:p>
            <a:r>
              <a:rPr lang="en-US" dirty="0">
                <a:effectLst/>
                <a:latin typeface="Courier New" panose="02070309020205020404" pitchFamily="49" charset="0"/>
                <a:cs typeface="Courier New" panose="02070309020205020404" pitchFamily="49" charset="0"/>
              </a:rPr>
              <a:t>HALT  # Stop Execution</a:t>
            </a:r>
          </a:p>
        </p:txBody>
      </p:sp>
    </p:spTree>
    <p:extLst>
      <p:ext uri="{BB962C8B-B14F-4D97-AF65-F5344CB8AC3E}">
        <p14:creationId xmlns:p14="http://schemas.microsoft.com/office/powerpoint/2010/main" val="2424662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1627366718"/>
              </p:ext>
            </p:extLst>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41428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Summary</a:t>
            </a:r>
          </a:p>
        </p:txBody>
      </p:sp>
      <p:sp>
        <p:nvSpPr>
          <p:cNvPr id="6" name="TextBox 5">
            <a:extLst>
              <a:ext uri="{FF2B5EF4-FFF2-40B4-BE49-F238E27FC236}">
                <a16:creationId xmlns:a16="http://schemas.microsoft.com/office/drawing/2014/main" id="{BA08C540-DC5B-494D-A837-A1FD91491054}"/>
              </a:ext>
            </a:extLst>
          </p:cNvPr>
          <p:cNvSpPr txBox="1"/>
          <p:nvPr/>
        </p:nvSpPr>
        <p:spPr>
          <a:xfrm>
            <a:off x="1676400" y="1540562"/>
            <a:ext cx="10515600" cy="4247317"/>
          </a:xfrm>
          <a:prstGeom prst="rect">
            <a:avLst/>
          </a:prstGeom>
          <a:noFill/>
        </p:spPr>
        <p:txBody>
          <a:bodyPr wrap="square">
            <a:spAutoFit/>
          </a:bodyPr>
          <a:lstStyle/>
          <a:p>
            <a:r>
              <a:rPr lang="en-US" dirty="0">
                <a:effectLst/>
                <a:latin typeface="Courier New" panose="02070309020205020404" pitchFamily="49" charset="0"/>
              </a:rPr>
              <a:t>MOV X3, A3  ; Copy a register to another</a:t>
            </a:r>
          </a:p>
          <a:p>
            <a:r>
              <a:rPr lang="en-US" dirty="0">
                <a:effectLst/>
                <a:latin typeface="Courier New" panose="02070309020205020404" pitchFamily="49" charset="0"/>
              </a:rPr>
              <a:t>SET X3, 42  ; Set a register to an 8-bit value</a:t>
            </a:r>
          </a:p>
          <a:p>
            <a:r>
              <a:rPr lang="en-US" dirty="0">
                <a:effectLst/>
                <a:latin typeface="Courier New" panose="02070309020205020404" pitchFamily="49" charset="0"/>
              </a:rPr>
              <a:t>INC A1      ; Add 1 to a register</a:t>
            </a:r>
          </a:p>
          <a:p>
            <a:r>
              <a:rPr lang="en-US" dirty="0">
                <a:effectLst/>
                <a:latin typeface="Courier New" panose="02070309020205020404" pitchFamily="49" charset="0"/>
              </a:rPr>
              <a:t>DEC X3      ; Subtract 1 from a register</a:t>
            </a:r>
          </a:p>
          <a:p>
            <a:r>
              <a:rPr lang="en-US" dirty="0">
                <a:effectLst/>
                <a:latin typeface="Courier New" panose="02070309020205020404" pitchFamily="49" charset="0"/>
              </a:rPr>
              <a:t>ADD X1, 42  </a:t>
            </a:r>
            <a:r>
              <a:rPr lang="en-US" dirty="0">
                <a:latin typeface="Courier New" panose="02070309020205020404" pitchFamily="49" charset="0"/>
              </a:rPr>
              <a:t>;</a:t>
            </a:r>
            <a:r>
              <a:rPr lang="en-US" dirty="0">
                <a:effectLst/>
                <a:latin typeface="Courier New" panose="02070309020205020404" pitchFamily="49" charset="0"/>
              </a:rPr>
              <a:t> Add a constant to a register</a:t>
            </a:r>
          </a:p>
          <a:p>
            <a:r>
              <a:rPr lang="en-US" dirty="0">
                <a:effectLst/>
                <a:latin typeface="Courier New" panose="02070309020205020404" pitchFamily="49" charset="0"/>
              </a:rPr>
              <a:t>SUB X3, 42  </a:t>
            </a:r>
            <a:r>
              <a:rPr lang="en-US" dirty="0">
                <a:latin typeface="Courier New" panose="02070309020205020404" pitchFamily="49" charset="0"/>
              </a:rPr>
              <a:t>;</a:t>
            </a:r>
            <a:r>
              <a:rPr lang="en-US" dirty="0">
                <a:effectLst/>
                <a:latin typeface="Courier New" panose="02070309020205020404" pitchFamily="49" charset="0"/>
              </a:rPr>
              <a:t> Subtract a constant from a register</a:t>
            </a:r>
          </a:p>
          <a:p>
            <a:r>
              <a:rPr lang="en-US" dirty="0">
                <a:effectLst/>
                <a:latin typeface="Courier New" panose="02070309020205020404" pitchFamily="49" charset="0"/>
              </a:rPr>
              <a:t>JP lab      ; Jump to a label</a:t>
            </a:r>
          </a:p>
          <a:p>
            <a:r>
              <a:rPr lang="en-US" dirty="0">
                <a:effectLst/>
                <a:latin typeface="Courier New" panose="02070309020205020404" pitchFamily="49" charset="0"/>
              </a:rPr>
              <a:t>CMP X3, 42  ; Compare a register to a constant and set comparison status</a:t>
            </a:r>
          </a:p>
          <a:p>
            <a:r>
              <a:rPr lang="en-US" dirty="0">
                <a:effectLst/>
                <a:latin typeface="Courier New" panose="02070309020205020404" pitchFamily="49" charset="0"/>
              </a:rPr>
              <a:t>JE 0x12     ; Jump to the address if CMP was equal</a:t>
            </a:r>
          </a:p>
          <a:p>
            <a:r>
              <a:rPr lang="en-US" dirty="0">
                <a:effectLst/>
                <a:latin typeface="Courier New" panose="02070309020205020404" pitchFamily="49" charset="0"/>
              </a:rPr>
              <a:t>JG 0x12     ; Jump to the </a:t>
            </a:r>
            <a:r>
              <a:rPr lang="en-US" dirty="0">
                <a:latin typeface="Courier New" panose="02070309020205020404" pitchFamily="49" charset="0"/>
              </a:rPr>
              <a:t>address</a:t>
            </a:r>
            <a:r>
              <a:rPr lang="en-US" dirty="0">
                <a:effectLst/>
                <a:latin typeface="Courier New" panose="02070309020205020404" pitchFamily="49" charset="0"/>
              </a:rPr>
              <a:t> if CMP was &gt;</a:t>
            </a:r>
          </a:p>
          <a:p>
            <a:r>
              <a:rPr lang="en-US" dirty="0">
                <a:effectLst/>
                <a:latin typeface="Courier New" panose="02070309020205020404" pitchFamily="49" charset="0"/>
              </a:rPr>
              <a:t>JL 0x12     ; Jump to the </a:t>
            </a:r>
            <a:r>
              <a:rPr lang="en-US" dirty="0">
                <a:latin typeface="Courier New" panose="02070309020205020404" pitchFamily="49" charset="0"/>
              </a:rPr>
              <a:t>address</a:t>
            </a:r>
            <a:r>
              <a:rPr lang="en-US" dirty="0">
                <a:effectLst/>
                <a:latin typeface="Courier New" panose="02070309020205020404" pitchFamily="49" charset="0"/>
              </a:rPr>
              <a:t> if CMP was &lt;</a:t>
            </a:r>
          </a:p>
          <a:p>
            <a:r>
              <a:rPr lang="en-US" dirty="0">
                <a:latin typeface="Courier New" panose="02070309020205020404" pitchFamily="49" charset="0"/>
              </a:rPr>
              <a:t>lab:</a:t>
            </a:r>
            <a:endParaRPr lang="en-US" dirty="0">
              <a:effectLst/>
              <a:latin typeface="Courier New" panose="02070309020205020404" pitchFamily="49" charset="0"/>
            </a:endParaRPr>
          </a:p>
          <a:p>
            <a:r>
              <a:rPr lang="en-US" dirty="0">
                <a:effectLst/>
                <a:latin typeface="Courier New" panose="02070309020205020404" pitchFamily="49" charset="0"/>
              </a:rPr>
              <a:t>HALT        </a:t>
            </a:r>
            <a:r>
              <a:rPr lang="en-US" dirty="0">
                <a:latin typeface="Courier New" panose="02070309020205020404" pitchFamily="49" charset="0"/>
              </a:rPr>
              <a:t>;</a:t>
            </a:r>
            <a:r>
              <a:rPr lang="en-US" dirty="0">
                <a:effectLst/>
                <a:latin typeface="Courier New" panose="02070309020205020404" pitchFamily="49" charset="0"/>
              </a:rPr>
              <a:t> Stop Execution</a:t>
            </a:r>
          </a:p>
          <a:p>
            <a:endParaRPr lang="en-US" dirty="0">
              <a:latin typeface="Courier New" panose="02070309020205020404" pitchFamily="49" charset="0"/>
            </a:endParaRPr>
          </a:p>
          <a:p>
            <a:r>
              <a:rPr lang="en-US" dirty="0">
                <a:effectLst/>
                <a:latin typeface="Courier New" panose="02070309020205020404" pitchFamily="49" charset="0"/>
              </a:rPr>
              <a:t>DATA 'Hello world'</a:t>
            </a:r>
          </a:p>
        </p:txBody>
      </p:sp>
    </p:spTree>
    <p:extLst>
      <p:ext uri="{BB962C8B-B14F-4D97-AF65-F5344CB8AC3E}">
        <p14:creationId xmlns:p14="http://schemas.microsoft.com/office/powerpoint/2010/main" val="1126975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D340AA-13E6-FFB1-BF29-6AF87748C56A}"/>
              </a:ext>
            </a:extLst>
          </p:cNvPr>
          <p:cNvSpPr>
            <a:spLocks noGrp="1"/>
          </p:cNvSpPr>
          <p:nvPr>
            <p:ph type="title"/>
          </p:nvPr>
        </p:nvSpPr>
        <p:spPr/>
        <p:txBody>
          <a:bodyPr/>
          <a:lstStyle/>
          <a:p>
            <a:r>
              <a:rPr lang="en-US" dirty="0"/>
              <a:t>CDC 6504 – Decoding Machine Language</a:t>
            </a:r>
          </a:p>
        </p:txBody>
      </p:sp>
      <p:sp>
        <p:nvSpPr>
          <p:cNvPr id="4" name="Text Placeholder 3">
            <a:extLst>
              <a:ext uri="{FF2B5EF4-FFF2-40B4-BE49-F238E27FC236}">
                <a16:creationId xmlns:a16="http://schemas.microsoft.com/office/drawing/2014/main" id="{14EE5D50-65BB-DFEC-8EF7-9C0106B80F85}"/>
              </a:ext>
            </a:extLst>
          </p:cNvPr>
          <p:cNvSpPr>
            <a:spLocks noGrp="1"/>
          </p:cNvSpPr>
          <p:nvPr>
            <p:ph type="body" idx="1"/>
          </p:nvPr>
        </p:nvSpPr>
        <p:spPr/>
        <p:txBody>
          <a:bodyPr/>
          <a:lstStyle/>
          <a:p>
            <a:r>
              <a:rPr lang="en-US" dirty="0"/>
              <a:t>(a.k.a. the zeros and ones of programming)</a:t>
            </a:r>
          </a:p>
        </p:txBody>
      </p:sp>
    </p:spTree>
    <p:extLst>
      <p:ext uri="{BB962C8B-B14F-4D97-AF65-F5344CB8AC3E}">
        <p14:creationId xmlns:p14="http://schemas.microsoft.com/office/powerpoint/2010/main" val="37718545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59D436-BB82-213A-BFED-2E95DFE301D5}"/>
              </a:ext>
            </a:extLst>
          </p:cNvPr>
          <p:cNvSpPr>
            <a:spLocks noGrp="1"/>
          </p:cNvSpPr>
          <p:nvPr>
            <p:ph type="title"/>
          </p:nvPr>
        </p:nvSpPr>
        <p:spPr/>
        <p:txBody>
          <a:bodyPr/>
          <a:lstStyle/>
          <a:p>
            <a:r>
              <a:rPr lang="en-US" dirty="0"/>
              <a:t>CDC 6504 - Assembly / Machine Code</a:t>
            </a:r>
          </a:p>
        </p:txBody>
      </p:sp>
      <p:sp>
        <p:nvSpPr>
          <p:cNvPr id="5" name="TextBox 4">
            <a:extLst>
              <a:ext uri="{FF2B5EF4-FFF2-40B4-BE49-F238E27FC236}">
                <a16:creationId xmlns:a16="http://schemas.microsoft.com/office/drawing/2014/main" id="{F0DE6578-D5CE-82AD-F654-8D0282F3292C}"/>
              </a:ext>
            </a:extLst>
          </p:cNvPr>
          <p:cNvSpPr txBox="1"/>
          <p:nvPr/>
        </p:nvSpPr>
        <p:spPr>
          <a:xfrm>
            <a:off x="2072640" y="1690687"/>
            <a:ext cx="2900153"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SET X2, 'H'</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ZERO A2</a:t>
            </a:r>
          </a:p>
          <a:p>
            <a:r>
              <a:rPr lang="en-US" sz="3200" b="1" dirty="0">
                <a:latin typeface="Courier New" panose="02070309020205020404" pitchFamily="49" charset="0"/>
                <a:cs typeface="Courier New" panose="02070309020205020404" pitchFamily="49" charset="0"/>
              </a:rPr>
              <a:t>SET X2,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INC A2</a:t>
            </a:r>
          </a:p>
          <a:p>
            <a:r>
              <a:rPr lang="en-US" sz="3200" b="1" dirty="0">
                <a:latin typeface="Courier New" panose="02070309020205020404" pitchFamily="49" charset="0"/>
                <a:cs typeface="Courier New" panose="02070309020205020404" pitchFamily="49" charset="0"/>
              </a:rPr>
              <a:t>PS</a:t>
            </a:r>
          </a:p>
          <a:p>
            <a:r>
              <a:rPr lang="en-US" sz="3200" b="1" dirty="0">
                <a:latin typeface="Courier New" panose="02070309020205020404" pitchFamily="49" charset="0"/>
                <a:cs typeface="Courier New" panose="02070309020205020404" pitchFamily="49" charset="0"/>
              </a:rPr>
              <a:t>HALT</a:t>
            </a:r>
          </a:p>
        </p:txBody>
      </p:sp>
      <p:sp>
        <p:nvSpPr>
          <p:cNvPr id="6" name="TextBox 5">
            <a:extLst>
              <a:ext uri="{FF2B5EF4-FFF2-40B4-BE49-F238E27FC236}">
                <a16:creationId xmlns:a16="http://schemas.microsoft.com/office/drawing/2014/main" id="{F3B08F60-123B-3BFB-52D6-8067374150DC}"/>
              </a:ext>
            </a:extLst>
          </p:cNvPr>
          <p:cNvSpPr txBox="1"/>
          <p:nvPr/>
        </p:nvSpPr>
        <p:spPr>
          <a:xfrm>
            <a:off x="5897880" y="1690688"/>
            <a:ext cx="3640740" cy="4031873"/>
          </a:xfrm>
          <a:prstGeom prst="rect">
            <a:avLst/>
          </a:prstGeom>
          <a:noFill/>
        </p:spPr>
        <p:txBody>
          <a:bodyPr wrap="none" rtlCol="0">
            <a:spAutoFit/>
          </a:bodyPr>
          <a:lstStyle/>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01001000   'H'</a:t>
            </a:r>
          </a:p>
          <a:p>
            <a:r>
              <a:rPr lang="en-US" sz="3200" b="1" dirty="0">
                <a:latin typeface="Courier New" panose="02070309020205020404" pitchFamily="49" charset="0"/>
                <a:cs typeface="Courier New" panose="02070309020205020404" pitchFamily="49" charset="0"/>
              </a:rPr>
              <a:t>01000010</a:t>
            </a:r>
          </a:p>
          <a:p>
            <a:r>
              <a:rPr lang="en-US" sz="3200" b="1" dirty="0">
                <a:latin typeface="Courier New" panose="02070309020205020404" pitchFamily="49" charset="0"/>
                <a:cs typeface="Courier New" panose="02070309020205020404" pitchFamily="49" charset="0"/>
              </a:rPr>
              <a:t>10000110</a:t>
            </a:r>
          </a:p>
          <a:p>
            <a:r>
              <a:rPr lang="en-US" sz="3200" b="1" dirty="0">
                <a:latin typeface="Courier New" panose="02070309020205020404" pitchFamily="49" charset="0"/>
                <a:cs typeface="Courier New" panose="02070309020205020404" pitchFamily="49" charset="0"/>
              </a:rPr>
              <a:t>01101001   '</a:t>
            </a:r>
            <a:r>
              <a:rPr lang="en-US" sz="3200" b="1" dirty="0" err="1">
                <a:latin typeface="Courier New" panose="02070309020205020404" pitchFamily="49" charset="0"/>
                <a:cs typeface="Courier New" panose="02070309020205020404" pitchFamily="49" charset="0"/>
              </a:rPr>
              <a:t>i</a:t>
            </a:r>
            <a:r>
              <a:rPr lang="en-US" sz="3200" b="1" dirty="0">
                <a:latin typeface="Courier New" panose="02070309020205020404" pitchFamily="49" charset="0"/>
                <a:cs typeface="Courier New" panose="02070309020205020404" pitchFamily="49" charset="0"/>
              </a:rPr>
              <a:t>'</a:t>
            </a:r>
          </a:p>
          <a:p>
            <a:r>
              <a:rPr lang="en-US" sz="3200" b="1" dirty="0">
                <a:latin typeface="Courier New" panose="02070309020205020404" pitchFamily="49" charset="0"/>
                <a:cs typeface="Courier New" panose="02070309020205020404" pitchFamily="49" charset="0"/>
              </a:rPr>
              <a:t>01010010</a:t>
            </a:r>
          </a:p>
          <a:p>
            <a:r>
              <a:rPr lang="en-US" sz="3200" b="1" dirty="0">
                <a:latin typeface="Courier New" panose="02070309020205020404" pitchFamily="49" charset="0"/>
                <a:cs typeface="Courier New" panose="02070309020205020404" pitchFamily="49" charset="0"/>
              </a:rPr>
              <a:t>00000001</a:t>
            </a:r>
          </a:p>
          <a:p>
            <a:r>
              <a:rPr lang="en-US" sz="3200" b="1" dirty="0">
                <a:latin typeface="Courier New" panose="02070309020205020404" pitchFamily="49" charset="0"/>
                <a:cs typeface="Courier New" panose="02070309020205020404" pitchFamily="49" charset="0"/>
              </a:rPr>
              <a:t>00000000</a:t>
            </a:r>
          </a:p>
        </p:txBody>
      </p:sp>
      <p:sp>
        <p:nvSpPr>
          <p:cNvPr id="7" name="Rectangle 6">
            <a:extLst>
              <a:ext uri="{FF2B5EF4-FFF2-40B4-BE49-F238E27FC236}">
                <a16:creationId xmlns:a16="http://schemas.microsoft.com/office/drawing/2014/main" id="{73BEF04D-CADA-EB41-86F9-36F841417B42}"/>
              </a:ext>
            </a:extLst>
          </p:cNvPr>
          <p:cNvSpPr/>
          <p:nvPr/>
        </p:nvSpPr>
        <p:spPr>
          <a:xfrm>
            <a:off x="5897880" y="169068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5CF059-CC6F-739C-F645-80430899BCE8}"/>
              </a:ext>
            </a:extLst>
          </p:cNvPr>
          <p:cNvSpPr/>
          <p:nvPr/>
        </p:nvSpPr>
        <p:spPr>
          <a:xfrm>
            <a:off x="5897880" y="3210847"/>
            <a:ext cx="2164080" cy="9915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9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570157" y="2833238"/>
            <a:ext cx="1912703"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ZERO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919681" y="2131409"/>
            <a:ext cx="1410707" cy="369332"/>
          </a:xfrm>
          <a:prstGeom prst="rect">
            <a:avLst/>
          </a:prstGeom>
          <a:noFill/>
        </p:spPr>
        <p:txBody>
          <a:bodyPr wrap="none" rtlCol="0">
            <a:spAutoFit/>
          </a:bodyPr>
          <a:lstStyle/>
          <a:p>
            <a:pPr algn="ctr"/>
            <a:r>
              <a:rPr lang="en-US" dirty="0"/>
              <a:t>Zero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B8465089-ABB3-AEE8-D04B-35E62B5860C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E3A676-270E-21C4-5BD1-9934C1501E55}"/>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302215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Set Register to Constant (16-bit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7429672" y="2143867"/>
            <a:ext cx="265329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SET X2,'H'</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57845A3-0FB9-6B7F-B807-E901978CAFE0}"/>
              </a:ext>
            </a:extLst>
          </p:cNvPr>
          <p:cNvSpPr/>
          <p:nvPr/>
        </p:nvSpPr>
        <p:spPr>
          <a:xfrm>
            <a:off x="1494750" y="3121442"/>
            <a:ext cx="2249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15FCDB0-E6D0-64FD-4C0C-67EA9A4F5E3D}"/>
              </a:ext>
            </a:extLst>
          </p:cNvPr>
          <p:cNvGrpSpPr/>
          <p:nvPr/>
        </p:nvGrpSpPr>
        <p:grpSpPr>
          <a:xfrm>
            <a:off x="5665082" y="3189512"/>
            <a:ext cx="3478581" cy="369333"/>
            <a:chOff x="1528425" y="1995487"/>
            <a:chExt cx="3478581" cy="369333"/>
          </a:xfrm>
        </p:grpSpPr>
        <p:sp>
          <p:nvSpPr>
            <p:cNvPr id="17" name="Rectangle 16">
              <a:extLst>
                <a:ext uri="{FF2B5EF4-FFF2-40B4-BE49-F238E27FC236}">
                  <a16:creationId xmlns:a16="http://schemas.microsoft.com/office/drawing/2014/main" id="{5E6F539E-231C-3158-E2E5-6FFA9EEB6DEC}"/>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9" name="Rectangle 18">
              <a:extLst>
                <a:ext uri="{FF2B5EF4-FFF2-40B4-BE49-F238E27FC236}">
                  <a16:creationId xmlns:a16="http://schemas.microsoft.com/office/drawing/2014/main" id="{120BAFEA-950C-98A5-ECF2-1847C396ADCF}"/>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a:extLst>
                <a:ext uri="{FF2B5EF4-FFF2-40B4-BE49-F238E27FC236}">
                  <a16:creationId xmlns:a16="http://schemas.microsoft.com/office/drawing/2014/main" id="{8802A24A-7534-B439-05BA-6AB162BEED8E}"/>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a:extLst>
                <a:ext uri="{FF2B5EF4-FFF2-40B4-BE49-F238E27FC236}">
                  <a16:creationId xmlns:a16="http://schemas.microsoft.com/office/drawing/2014/main" id="{35589437-127D-F383-05D0-4AF3E75CD621}"/>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3" name="Rectangle 22">
              <a:extLst>
                <a:ext uri="{FF2B5EF4-FFF2-40B4-BE49-F238E27FC236}">
                  <a16:creationId xmlns:a16="http://schemas.microsoft.com/office/drawing/2014/main" id="{FEFE9ADC-7BB9-9258-AE17-C51601DB4971}"/>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4" name="Rectangle 23">
              <a:extLst>
                <a:ext uri="{FF2B5EF4-FFF2-40B4-BE49-F238E27FC236}">
                  <a16:creationId xmlns:a16="http://schemas.microsoft.com/office/drawing/2014/main" id="{A7B03F70-5854-6090-1236-27BF3536F342}"/>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5" name="Rectangle 24">
              <a:extLst>
                <a:ext uri="{FF2B5EF4-FFF2-40B4-BE49-F238E27FC236}">
                  <a16:creationId xmlns:a16="http://schemas.microsoft.com/office/drawing/2014/main" id="{28499DB0-071F-2B84-B05E-E0338C827539}"/>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6" name="Rectangle 25">
              <a:extLst>
                <a:ext uri="{FF2B5EF4-FFF2-40B4-BE49-F238E27FC236}">
                  <a16:creationId xmlns:a16="http://schemas.microsoft.com/office/drawing/2014/main" id="{FA5E8248-4D78-BCA2-A85F-B1E1372BDF28}"/>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27" name="Left Brace 26">
            <a:extLst>
              <a:ext uri="{FF2B5EF4-FFF2-40B4-BE49-F238E27FC236}">
                <a16:creationId xmlns:a16="http://schemas.microsoft.com/office/drawing/2014/main" id="{C3843E6F-7A3D-EA7A-91CB-43256665D626}"/>
              </a:ext>
            </a:extLst>
          </p:cNvPr>
          <p:cNvSpPr/>
          <p:nvPr/>
        </p:nvSpPr>
        <p:spPr>
          <a:xfrm rot="16200000">
            <a:off x="7227600" y="2256322"/>
            <a:ext cx="369332" cy="346279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BE425A28-5171-09A4-C50E-2A277E0C6E90}"/>
              </a:ext>
            </a:extLst>
          </p:cNvPr>
          <p:cNvSpPr txBox="1"/>
          <p:nvPr/>
        </p:nvSpPr>
        <p:spPr>
          <a:xfrm>
            <a:off x="6071125" y="4298654"/>
            <a:ext cx="2848432" cy="369332"/>
          </a:xfrm>
          <a:prstGeom prst="rect">
            <a:avLst/>
          </a:prstGeom>
          <a:noFill/>
        </p:spPr>
        <p:txBody>
          <a:bodyPr wrap="square" rtlCol="0">
            <a:spAutoFit/>
          </a:bodyPr>
          <a:lstStyle/>
          <a:p>
            <a:pPr algn="ctr"/>
            <a:r>
              <a:rPr lang="en-US" dirty="0"/>
              <a:t>ASCII for 'H'</a:t>
            </a:r>
          </a:p>
        </p:txBody>
      </p:sp>
      <p:sp>
        <p:nvSpPr>
          <p:cNvPr id="29" name="TextBox 28">
            <a:extLst>
              <a:ext uri="{FF2B5EF4-FFF2-40B4-BE49-F238E27FC236}">
                <a16:creationId xmlns:a16="http://schemas.microsoft.com/office/drawing/2014/main" id="{E40C39B4-C91B-31AC-F1D9-E1139A7A3D4E}"/>
              </a:ext>
            </a:extLst>
          </p:cNvPr>
          <p:cNvSpPr txBox="1"/>
          <p:nvPr/>
        </p:nvSpPr>
        <p:spPr>
          <a:xfrm>
            <a:off x="1980018" y="2131409"/>
            <a:ext cx="1290033" cy="369332"/>
          </a:xfrm>
          <a:prstGeom prst="rect">
            <a:avLst/>
          </a:prstGeom>
          <a:noFill/>
        </p:spPr>
        <p:txBody>
          <a:bodyPr wrap="none" rtlCol="0">
            <a:spAutoFit/>
          </a:bodyPr>
          <a:lstStyle/>
          <a:p>
            <a:pPr algn="ctr"/>
            <a:r>
              <a:rPr lang="en-US" dirty="0"/>
              <a:t>Set Register</a:t>
            </a:r>
          </a:p>
        </p:txBody>
      </p:sp>
      <p:sp>
        <p:nvSpPr>
          <p:cNvPr id="30" name="Left Brace 29">
            <a:extLst>
              <a:ext uri="{FF2B5EF4-FFF2-40B4-BE49-F238E27FC236}">
                <a16:creationId xmlns:a16="http://schemas.microsoft.com/office/drawing/2014/main" id="{A49AF57F-2336-E30F-A4C9-E1C42609FB09}"/>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8E2F76-E567-3E8B-B6E9-B9C648285C69}"/>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3248656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Single Register 8-Bit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INC A2  # Increment A2</a:t>
            </a:r>
          </a:p>
        </p:txBody>
      </p: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77F1E588-6674-972E-B495-523EB7381141}"/>
              </a:ext>
            </a:extLst>
          </p:cNvPr>
          <p:cNvSpPr txBox="1"/>
          <p:nvPr/>
        </p:nvSpPr>
        <p:spPr>
          <a:xfrm>
            <a:off x="3884699" y="2131409"/>
            <a:ext cx="940193" cy="369332"/>
          </a:xfrm>
          <a:prstGeom prst="rect">
            <a:avLst/>
          </a:prstGeom>
          <a:noFill/>
        </p:spPr>
        <p:txBody>
          <a:bodyPr wrap="none" rtlCol="0">
            <a:spAutoFit/>
          </a:bodyPr>
          <a:lstStyle/>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2398984" y="1747866"/>
            <a:ext cx="362273" cy="2170744"/>
          </a:xfrm>
          <a:prstGeom prst="leftBrace">
            <a:avLst>
              <a:gd name="adj1" fmla="val 0"/>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606071" y="2131409"/>
            <a:ext cx="2037930" cy="369332"/>
          </a:xfrm>
          <a:prstGeom prst="rect">
            <a:avLst/>
          </a:prstGeom>
          <a:noFill/>
        </p:spPr>
        <p:txBody>
          <a:bodyPr wrap="none" rtlCol="0">
            <a:spAutoFit/>
          </a:bodyPr>
          <a:lstStyle/>
          <a:p>
            <a:pPr algn="ctr"/>
            <a:r>
              <a:rPr lang="en-US" dirty="0"/>
              <a:t>Decrement Register</a:t>
            </a:r>
          </a:p>
        </p:txBody>
      </p:sp>
      <p:sp>
        <p:nvSpPr>
          <p:cNvPr id="6" name="Rectangle 5">
            <a:extLst>
              <a:ext uri="{FF2B5EF4-FFF2-40B4-BE49-F238E27FC236}">
                <a16:creationId xmlns:a16="http://schemas.microsoft.com/office/drawing/2014/main" id="{5B0E5947-A000-0F53-DB5E-E9D3D4C3972F}"/>
              </a:ext>
            </a:extLst>
          </p:cNvPr>
          <p:cNvSpPr/>
          <p:nvPr/>
        </p:nvSpPr>
        <p:spPr>
          <a:xfrm>
            <a:off x="1494750" y="3121442"/>
            <a:ext cx="2207778"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F488D4B-9974-87C4-14E4-102EE705FF5D}"/>
              </a:ext>
            </a:extLst>
          </p:cNvPr>
          <p:cNvSpPr/>
          <p:nvPr/>
        </p:nvSpPr>
        <p:spPr>
          <a:xfrm rot="16200000">
            <a:off x="2403773" y="2884123"/>
            <a:ext cx="379824" cy="2217691"/>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BDE40B06-2288-B52B-3088-191B7691918A}"/>
              </a:ext>
            </a:extLst>
          </p:cNvPr>
          <p:cNvSpPr txBox="1"/>
          <p:nvPr/>
        </p:nvSpPr>
        <p:spPr>
          <a:xfrm>
            <a:off x="2127944" y="4204560"/>
            <a:ext cx="994183" cy="369332"/>
          </a:xfrm>
          <a:prstGeom prst="rect">
            <a:avLst/>
          </a:prstGeom>
          <a:noFill/>
        </p:spPr>
        <p:txBody>
          <a:bodyPr wrap="none" rtlCol="0">
            <a:spAutoFit/>
          </a:bodyPr>
          <a:lstStyle/>
          <a:p>
            <a:pPr algn="ctr"/>
            <a:r>
              <a:rPr lang="en-US" dirty="0"/>
              <a:t>Op Code</a:t>
            </a:r>
          </a:p>
        </p:txBody>
      </p:sp>
    </p:spTree>
    <p:extLst>
      <p:ext uri="{BB962C8B-B14F-4D97-AF65-F5344CB8AC3E}">
        <p14:creationId xmlns:p14="http://schemas.microsoft.com/office/powerpoint/2010/main" val="2529006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Two Register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3178823"/>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grpSp>
      <p:sp>
        <p:nvSpPr>
          <p:cNvPr id="18" name="TextBox 17">
            <a:extLst>
              <a:ext uri="{FF2B5EF4-FFF2-40B4-BE49-F238E27FC236}">
                <a16:creationId xmlns:a16="http://schemas.microsoft.com/office/drawing/2014/main" id="{15266729-ACB9-E482-B523-3F9B110373AA}"/>
              </a:ext>
            </a:extLst>
          </p:cNvPr>
          <p:cNvSpPr txBox="1"/>
          <p:nvPr/>
        </p:nvSpPr>
        <p:spPr>
          <a:xfrm>
            <a:off x="6096000" y="1905164"/>
            <a:ext cx="6109365"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MV A1,X3 ; Copy A1 to X3</a:t>
            </a:r>
          </a:p>
        </p:txBody>
      </p:sp>
      <p:sp>
        <p:nvSpPr>
          <p:cNvPr id="7" name="Rectangle 6">
            <a:extLst>
              <a:ext uri="{FF2B5EF4-FFF2-40B4-BE49-F238E27FC236}">
                <a16:creationId xmlns:a16="http://schemas.microsoft.com/office/drawing/2014/main" id="{8357BF21-8984-7729-7B45-FD078B17392E}"/>
              </a:ext>
            </a:extLst>
          </p:cNvPr>
          <p:cNvSpPr/>
          <p:nvPr/>
        </p:nvSpPr>
        <p:spPr>
          <a:xfrm>
            <a:off x="2372279" y="3121442"/>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774DCD8F-8B6D-9407-77A0-DCDAA676BAEF}"/>
              </a:ext>
            </a:extLst>
          </p:cNvPr>
          <p:cNvSpPr/>
          <p:nvPr/>
        </p:nvSpPr>
        <p:spPr>
          <a:xfrm rot="16200000">
            <a:off x="3086551" y="3532809"/>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79E145A-3601-8CBA-5F9D-69F74605B6E9}"/>
              </a:ext>
            </a:extLst>
          </p:cNvPr>
          <p:cNvSpPr txBox="1"/>
          <p:nvPr/>
        </p:nvSpPr>
        <p:spPr>
          <a:xfrm>
            <a:off x="2789032" y="4328279"/>
            <a:ext cx="957313" cy="646331"/>
          </a:xfrm>
          <a:prstGeom prst="rect">
            <a:avLst/>
          </a:prstGeom>
          <a:noFill/>
        </p:spPr>
        <p:txBody>
          <a:bodyPr wrap="none" rtlCol="0">
            <a:spAutoFit/>
          </a:bodyPr>
          <a:lstStyle/>
          <a:p>
            <a:r>
              <a:rPr lang="en-US" dirty="0"/>
              <a:t>Register</a:t>
            </a:r>
          </a:p>
          <a:p>
            <a:r>
              <a:rPr lang="en-US" dirty="0"/>
              <a:t>Number</a:t>
            </a:r>
          </a:p>
        </p:txBody>
      </p:sp>
      <p:sp>
        <p:nvSpPr>
          <p:cNvPr id="19" name="TextBox 18">
            <a:extLst>
              <a:ext uri="{FF2B5EF4-FFF2-40B4-BE49-F238E27FC236}">
                <a16:creationId xmlns:a16="http://schemas.microsoft.com/office/drawing/2014/main" id="{60AEE718-D411-D342-5493-9599815BB5A2}"/>
              </a:ext>
            </a:extLst>
          </p:cNvPr>
          <p:cNvSpPr txBox="1"/>
          <p:nvPr/>
        </p:nvSpPr>
        <p:spPr>
          <a:xfrm>
            <a:off x="1194962" y="4314832"/>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21" name="Straight Arrow Connector 20">
            <a:extLst>
              <a:ext uri="{FF2B5EF4-FFF2-40B4-BE49-F238E27FC236}">
                <a16:creationId xmlns:a16="http://schemas.microsoft.com/office/drawing/2014/main" id="{C511C4A7-0BB9-E7E6-DE21-8A8CA506AB59}"/>
              </a:ext>
            </a:extLst>
          </p:cNvPr>
          <p:cNvCxnSpPr>
            <a:stCxn id="19" idx="0"/>
            <a:endCxn id="8" idx="2"/>
          </p:cNvCxnSpPr>
          <p:nvPr/>
        </p:nvCxnSpPr>
        <p:spPr>
          <a:xfrm flipV="1">
            <a:off x="1905221" y="3548156"/>
            <a:ext cx="710259" cy="766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D4D1F36-7107-D2EB-84BA-9CE417146E2F}"/>
              </a:ext>
            </a:extLst>
          </p:cNvPr>
          <p:cNvSpPr/>
          <p:nvPr/>
        </p:nvSpPr>
        <p:spPr>
          <a:xfrm>
            <a:off x="3713791" y="3129713"/>
            <a:ext cx="1330250" cy="48409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e 30">
            <a:extLst>
              <a:ext uri="{FF2B5EF4-FFF2-40B4-BE49-F238E27FC236}">
                <a16:creationId xmlns:a16="http://schemas.microsoft.com/office/drawing/2014/main" id="{6A2B1D30-80D8-1772-B793-BBE0B2CC1542}"/>
              </a:ext>
            </a:extLst>
          </p:cNvPr>
          <p:cNvSpPr/>
          <p:nvPr/>
        </p:nvSpPr>
        <p:spPr>
          <a:xfrm rot="16200000">
            <a:off x="4440337" y="3549351"/>
            <a:ext cx="362272" cy="869685"/>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C035E2-3CE9-9B6E-9889-1CEBCDD0E99B}"/>
              </a:ext>
            </a:extLst>
          </p:cNvPr>
          <p:cNvSpPr txBox="1"/>
          <p:nvPr/>
        </p:nvSpPr>
        <p:spPr>
          <a:xfrm>
            <a:off x="4142818" y="4344821"/>
            <a:ext cx="957313" cy="646331"/>
          </a:xfrm>
          <a:prstGeom prst="rect">
            <a:avLst/>
          </a:prstGeom>
          <a:noFill/>
        </p:spPr>
        <p:txBody>
          <a:bodyPr wrap="none" rtlCol="0">
            <a:spAutoFit/>
          </a:bodyPr>
          <a:lstStyle/>
          <a:p>
            <a:r>
              <a:rPr lang="en-US" dirty="0"/>
              <a:t>Register</a:t>
            </a:r>
          </a:p>
          <a:p>
            <a:r>
              <a:rPr lang="en-US" dirty="0"/>
              <a:t>Number</a:t>
            </a:r>
          </a:p>
        </p:txBody>
      </p:sp>
      <p:sp>
        <p:nvSpPr>
          <p:cNvPr id="33" name="TextBox 32">
            <a:extLst>
              <a:ext uri="{FF2B5EF4-FFF2-40B4-BE49-F238E27FC236}">
                <a16:creationId xmlns:a16="http://schemas.microsoft.com/office/drawing/2014/main" id="{F8617A25-2B37-A6A3-FD88-7FBADF1BAA0E}"/>
              </a:ext>
            </a:extLst>
          </p:cNvPr>
          <p:cNvSpPr txBox="1"/>
          <p:nvPr/>
        </p:nvSpPr>
        <p:spPr>
          <a:xfrm>
            <a:off x="3247686" y="5230298"/>
            <a:ext cx="1420517" cy="646331"/>
          </a:xfrm>
          <a:prstGeom prst="rect">
            <a:avLst/>
          </a:prstGeom>
          <a:noFill/>
        </p:spPr>
        <p:txBody>
          <a:bodyPr wrap="none" rtlCol="0">
            <a:spAutoFit/>
          </a:bodyPr>
          <a:lstStyle/>
          <a:p>
            <a:r>
              <a:rPr lang="en-US" dirty="0"/>
              <a:t>0 = A register</a:t>
            </a:r>
          </a:p>
          <a:p>
            <a:r>
              <a:rPr lang="en-US" dirty="0"/>
              <a:t>1 = X register</a:t>
            </a:r>
          </a:p>
        </p:txBody>
      </p:sp>
      <p:cxnSp>
        <p:nvCxnSpPr>
          <p:cNvPr id="34" name="Straight Arrow Connector 33">
            <a:extLst>
              <a:ext uri="{FF2B5EF4-FFF2-40B4-BE49-F238E27FC236}">
                <a16:creationId xmlns:a16="http://schemas.microsoft.com/office/drawing/2014/main" id="{AA69FF53-09C9-49DE-6FD6-8F8275040F8A}"/>
              </a:ext>
            </a:extLst>
          </p:cNvPr>
          <p:cNvCxnSpPr>
            <a:cxnSpLocks/>
            <a:stCxn id="33" idx="0"/>
          </p:cNvCxnSpPr>
          <p:nvPr/>
        </p:nvCxnSpPr>
        <p:spPr>
          <a:xfrm flipH="1" flipV="1">
            <a:off x="3931213" y="3548155"/>
            <a:ext cx="26732" cy="1682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1641CB4D-A73B-4737-2B33-77A098B363DA}"/>
              </a:ext>
            </a:extLst>
          </p:cNvPr>
          <p:cNvSpPr/>
          <p:nvPr/>
        </p:nvSpPr>
        <p:spPr>
          <a:xfrm rot="5400000">
            <a:off x="2888268" y="2208244"/>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DBF7D409-200F-3A73-317A-9BE10AA5619A}"/>
              </a:ext>
            </a:extLst>
          </p:cNvPr>
          <p:cNvSpPr/>
          <p:nvPr/>
        </p:nvSpPr>
        <p:spPr>
          <a:xfrm rot="5400000">
            <a:off x="4154520" y="2200111"/>
            <a:ext cx="362272" cy="1266254"/>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78F34071-755B-6B11-CDAF-87D08E2BE375}"/>
              </a:ext>
            </a:extLst>
          </p:cNvPr>
          <p:cNvSpPr txBox="1"/>
          <p:nvPr/>
        </p:nvSpPr>
        <p:spPr>
          <a:xfrm>
            <a:off x="2460017" y="1914044"/>
            <a:ext cx="1263616" cy="646331"/>
          </a:xfrm>
          <a:prstGeom prst="rect">
            <a:avLst/>
          </a:prstGeom>
          <a:noFill/>
        </p:spPr>
        <p:txBody>
          <a:bodyPr wrap="none" rtlCol="0">
            <a:spAutoFit/>
          </a:bodyPr>
          <a:lstStyle/>
          <a:p>
            <a:pPr algn="ctr"/>
            <a:r>
              <a:rPr lang="en-US" dirty="0"/>
              <a:t>Destination</a:t>
            </a:r>
          </a:p>
          <a:p>
            <a:pPr algn="ctr"/>
            <a:r>
              <a:rPr lang="en-US" dirty="0"/>
              <a:t>Register</a:t>
            </a:r>
          </a:p>
        </p:txBody>
      </p:sp>
      <p:sp>
        <p:nvSpPr>
          <p:cNvPr id="40" name="TextBox 39">
            <a:extLst>
              <a:ext uri="{FF2B5EF4-FFF2-40B4-BE49-F238E27FC236}">
                <a16:creationId xmlns:a16="http://schemas.microsoft.com/office/drawing/2014/main" id="{77F1E588-6674-972E-B495-523EB7381141}"/>
              </a:ext>
            </a:extLst>
          </p:cNvPr>
          <p:cNvSpPr txBox="1"/>
          <p:nvPr/>
        </p:nvSpPr>
        <p:spPr>
          <a:xfrm>
            <a:off x="3890421" y="1908616"/>
            <a:ext cx="940194" cy="646331"/>
          </a:xfrm>
          <a:prstGeom prst="rect">
            <a:avLst/>
          </a:prstGeom>
          <a:noFill/>
        </p:spPr>
        <p:txBody>
          <a:bodyPr wrap="none" rtlCol="0">
            <a:spAutoFit/>
          </a:bodyPr>
          <a:lstStyle/>
          <a:p>
            <a:pPr algn="ctr"/>
            <a:r>
              <a:rPr lang="en-US" dirty="0"/>
              <a:t>Source</a:t>
            </a:r>
          </a:p>
          <a:p>
            <a:pPr algn="ctr"/>
            <a:r>
              <a:rPr lang="en-US" dirty="0"/>
              <a:t>Register</a:t>
            </a:r>
          </a:p>
        </p:txBody>
      </p:sp>
      <p:sp>
        <p:nvSpPr>
          <p:cNvPr id="41" name="Left Brace 40">
            <a:extLst>
              <a:ext uri="{FF2B5EF4-FFF2-40B4-BE49-F238E27FC236}">
                <a16:creationId xmlns:a16="http://schemas.microsoft.com/office/drawing/2014/main" id="{78183E26-6E6E-D765-AD39-6B0087D27BC2}"/>
              </a:ext>
            </a:extLst>
          </p:cNvPr>
          <p:cNvSpPr/>
          <p:nvPr/>
        </p:nvSpPr>
        <p:spPr>
          <a:xfrm rot="5400000">
            <a:off x="1777143" y="2369708"/>
            <a:ext cx="362272" cy="927059"/>
          </a:xfrm>
          <a:prstGeom prst="leftBrace">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5447EDF9-9D4B-DA1B-69A0-F87DAF7A0586}"/>
              </a:ext>
            </a:extLst>
          </p:cNvPr>
          <p:cNvSpPr txBox="1"/>
          <p:nvPr/>
        </p:nvSpPr>
        <p:spPr>
          <a:xfrm>
            <a:off x="1496347" y="1914044"/>
            <a:ext cx="940193" cy="646331"/>
          </a:xfrm>
          <a:prstGeom prst="rect">
            <a:avLst/>
          </a:prstGeom>
          <a:noFill/>
        </p:spPr>
        <p:txBody>
          <a:bodyPr wrap="none" rtlCol="0">
            <a:spAutoFit/>
          </a:bodyPr>
          <a:lstStyle/>
          <a:p>
            <a:pPr algn="ctr"/>
            <a:r>
              <a:rPr lang="en-US" dirty="0"/>
              <a:t>Register</a:t>
            </a:r>
          </a:p>
          <a:p>
            <a:pPr algn="ctr"/>
            <a:r>
              <a:rPr lang="en-US" dirty="0"/>
              <a:t>Copy</a:t>
            </a:r>
          </a:p>
        </p:txBody>
      </p:sp>
      <p:sp>
        <p:nvSpPr>
          <p:cNvPr id="6" name="Rectangle 5">
            <a:extLst>
              <a:ext uri="{FF2B5EF4-FFF2-40B4-BE49-F238E27FC236}">
                <a16:creationId xmlns:a16="http://schemas.microsoft.com/office/drawing/2014/main" id="{38475088-3631-E1AE-A247-C29DEBC6CCA7}"/>
              </a:ext>
            </a:extLst>
          </p:cNvPr>
          <p:cNvSpPr/>
          <p:nvPr/>
        </p:nvSpPr>
        <p:spPr>
          <a:xfrm>
            <a:off x="1487951" y="3125754"/>
            <a:ext cx="892045"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764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3402-64A5-2193-B8C1-FB1FB02553AC}"/>
              </a:ext>
            </a:extLst>
          </p:cNvPr>
          <p:cNvSpPr>
            <a:spLocks noGrp="1"/>
          </p:cNvSpPr>
          <p:nvPr>
            <p:ph type="title"/>
          </p:nvPr>
        </p:nvSpPr>
        <p:spPr/>
        <p:txBody>
          <a:bodyPr/>
          <a:lstStyle/>
          <a:p>
            <a:r>
              <a:rPr lang="en-US" dirty="0"/>
              <a:t>Halt Instruction</a:t>
            </a:r>
          </a:p>
        </p:txBody>
      </p:sp>
      <p:grpSp>
        <p:nvGrpSpPr>
          <p:cNvPr id="16" name="Group 15">
            <a:extLst>
              <a:ext uri="{FF2B5EF4-FFF2-40B4-BE49-F238E27FC236}">
                <a16:creationId xmlns:a16="http://schemas.microsoft.com/office/drawing/2014/main" id="{F2C269F2-B75C-712C-7CCB-A32271A1CF59}"/>
              </a:ext>
            </a:extLst>
          </p:cNvPr>
          <p:cNvGrpSpPr/>
          <p:nvPr/>
        </p:nvGrpSpPr>
        <p:grpSpPr>
          <a:xfrm>
            <a:off x="1528425" y="2063226"/>
            <a:ext cx="3478581" cy="369333"/>
            <a:chOff x="1528425" y="1995487"/>
            <a:chExt cx="3478581" cy="369333"/>
          </a:xfrm>
        </p:grpSpPr>
        <p:sp>
          <p:nvSpPr>
            <p:cNvPr id="3" name="Rectangle 2">
              <a:extLst>
                <a:ext uri="{FF2B5EF4-FFF2-40B4-BE49-F238E27FC236}">
                  <a16:creationId xmlns:a16="http://schemas.microsoft.com/office/drawing/2014/main" id="{C457A29E-9016-3F32-E7BE-7F8FB6CFE772}"/>
                </a:ext>
              </a:extLst>
            </p:cNvPr>
            <p:cNvSpPr/>
            <p:nvPr/>
          </p:nvSpPr>
          <p:spPr>
            <a:xfrm>
              <a:off x="1528425"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Rectangle 4">
              <a:extLst>
                <a:ext uri="{FF2B5EF4-FFF2-40B4-BE49-F238E27FC236}">
                  <a16:creationId xmlns:a16="http://schemas.microsoft.com/office/drawing/2014/main" id="{C36C3E23-D57B-69B9-4640-701865D18BE9}"/>
                </a:ext>
              </a:extLst>
            </p:cNvPr>
            <p:cNvSpPr/>
            <p:nvPr/>
          </p:nvSpPr>
          <p:spPr>
            <a:xfrm>
              <a:off x="196321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8" name="Rectangle 7">
              <a:extLst>
                <a:ext uri="{FF2B5EF4-FFF2-40B4-BE49-F238E27FC236}">
                  <a16:creationId xmlns:a16="http://schemas.microsoft.com/office/drawing/2014/main" id="{1DAE2393-306F-25C4-E7C7-0C0071520AB8}"/>
                </a:ext>
              </a:extLst>
            </p:cNvPr>
            <p:cNvSpPr/>
            <p:nvPr/>
          </p:nvSpPr>
          <p:spPr>
            <a:xfrm>
              <a:off x="2398057"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9" name="Rectangle 8">
              <a:extLst>
                <a:ext uri="{FF2B5EF4-FFF2-40B4-BE49-F238E27FC236}">
                  <a16:creationId xmlns:a16="http://schemas.microsoft.com/office/drawing/2014/main" id="{47EE9A4C-C10E-A3AC-8D69-2E1217EDA4CE}"/>
                </a:ext>
              </a:extLst>
            </p:cNvPr>
            <p:cNvSpPr/>
            <p:nvPr/>
          </p:nvSpPr>
          <p:spPr>
            <a:xfrm>
              <a:off x="283284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2" name="Rectangle 11">
              <a:extLst>
                <a:ext uri="{FF2B5EF4-FFF2-40B4-BE49-F238E27FC236}">
                  <a16:creationId xmlns:a16="http://schemas.microsoft.com/office/drawing/2014/main" id="{AC4A6076-3768-BB9B-2E6A-C1D91481C722}"/>
                </a:ext>
              </a:extLst>
            </p:cNvPr>
            <p:cNvSpPr/>
            <p:nvPr/>
          </p:nvSpPr>
          <p:spPr>
            <a:xfrm>
              <a:off x="3267742"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3" name="Rectangle 12">
              <a:extLst>
                <a:ext uri="{FF2B5EF4-FFF2-40B4-BE49-F238E27FC236}">
                  <a16:creationId xmlns:a16="http://schemas.microsoft.com/office/drawing/2014/main" id="{14CE0CAF-316B-4205-37F4-89910820B556}"/>
                </a:ext>
              </a:extLst>
            </p:cNvPr>
            <p:cNvSpPr/>
            <p:nvPr/>
          </p:nvSpPr>
          <p:spPr>
            <a:xfrm>
              <a:off x="3702529"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4" name="Rectangle 13">
              <a:extLst>
                <a:ext uri="{FF2B5EF4-FFF2-40B4-BE49-F238E27FC236}">
                  <a16:creationId xmlns:a16="http://schemas.microsoft.com/office/drawing/2014/main" id="{D4369AED-359C-9080-B757-122C972B21D7}"/>
                </a:ext>
              </a:extLst>
            </p:cNvPr>
            <p:cNvSpPr/>
            <p:nvPr/>
          </p:nvSpPr>
          <p:spPr>
            <a:xfrm>
              <a:off x="4137374"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5" name="Rectangle 14">
              <a:extLst>
                <a:ext uri="{FF2B5EF4-FFF2-40B4-BE49-F238E27FC236}">
                  <a16:creationId xmlns:a16="http://schemas.microsoft.com/office/drawing/2014/main" id="{39680262-CBC8-52F0-189A-9D1D9B4E8076}"/>
                </a:ext>
              </a:extLst>
            </p:cNvPr>
            <p:cNvSpPr/>
            <p:nvPr/>
          </p:nvSpPr>
          <p:spPr>
            <a:xfrm>
              <a:off x="4572161" y="1995487"/>
              <a:ext cx="43484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sp>
        <p:nvSpPr>
          <p:cNvPr id="6" name="TextBox 5">
            <a:extLst>
              <a:ext uri="{FF2B5EF4-FFF2-40B4-BE49-F238E27FC236}">
                <a16:creationId xmlns:a16="http://schemas.microsoft.com/office/drawing/2014/main" id="{6C6FCC78-C045-108B-A231-E73006D936FE}"/>
              </a:ext>
            </a:extLst>
          </p:cNvPr>
          <p:cNvSpPr txBox="1"/>
          <p:nvPr/>
        </p:nvSpPr>
        <p:spPr>
          <a:xfrm>
            <a:off x="6096000" y="1905164"/>
            <a:ext cx="5615640"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HALT    # Stop the CPU</a:t>
            </a:r>
          </a:p>
        </p:txBody>
      </p:sp>
      <p:sp>
        <p:nvSpPr>
          <p:cNvPr id="17" name="Rectangle 16">
            <a:extLst>
              <a:ext uri="{FF2B5EF4-FFF2-40B4-BE49-F238E27FC236}">
                <a16:creationId xmlns:a16="http://schemas.microsoft.com/office/drawing/2014/main" id="{0E72114B-E76D-86E5-5173-FE14B89BEB65}"/>
              </a:ext>
            </a:extLst>
          </p:cNvPr>
          <p:cNvSpPr/>
          <p:nvPr/>
        </p:nvSpPr>
        <p:spPr>
          <a:xfrm>
            <a:off x="1494750" y="2005845"/>
            <a:ext cx="3512256" cy="484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0008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ECAE-D2D3-3A80-123E-D88A3F7C302B}"/>
              </a:ext>
            </a:extLst>
          </p:cNvPr>
          <p:cNvSpPr>
            <a:spLocks noGrp="1"/>
          </p:cNvSpPr>
          <p:nvPr>
            <p:ph type="title"/>
          </p:nvPr>
        </p:nvSpPr>
        <p:spPr>
          <a:xfrm>
            <a:off x="350520" y="1615440"/>
            <a:ext cx="2558169" cy="3337560"/>
          </a:xfrm>
        </p:spPr>
        <p:txBody>
          <a:bodyPr>
            <a:normAutofit/>
          </a:bodyPr>
          <a:lstStyle/>
          <a:p>
            <a:r>
              <a:rPr lang="en-US" dirty="0"/>
              <a:t>CDC6504 Emulator</a:t>
            </a:r>
            <a:br>
              <a:rPr lang="en-US" dirty="0"/>
            </a:br>
            <a:r>
              <a:rPr lang="en-US" dirty="0"/>
              <a:t>in</a:t>
            </a:r>
            <a:br>
              <a:rPr lang="en-US" dirty="0"/>
            </a:br>
            <a:r>
              <a:rPr lang="en-US" dirty="0"/>
              <a:t>JavaScript</a:t>
            </a:r>
          </a:p>
        </p:txBody>
      </p:sp>
      <p:sp>
        <p:nvSpPr>
          <p:cNvPr id="3" name="TextBox 2">
            <a:extLst>
              <a:ext uri="{FF2B5EF4-FFF2-40B4-BE49-F238E27FC236}">
                <a16:creationId xmlns:a16="http://schemas.microsoft.com/office/drawing/2014/main" id="{C276016F-1C3F-754B-C3A3-B79306EE0F80}"/>
              </a:ext>
            </a:extLst>
          </p:cNvPr>
          <p:cNvSpPr txBox="1"/>
          <p:nvPr/>
        </p:nvSpPr>
        <p:spPr>
          <a:xfrm>
            <a:off x="1629604" y="612844"/>
            <a:ext cx="10341293"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 5-bit patterns (bits 7-3)</a:t>
            </a:r>
          </a:p>
          <a:p>
            <a:r>
              <a:rPr lang="en-US" sz="2000" b="1" dirty="0">
                <a:latin typeface="Courier New" panose="02070309020205020404" pitchFamily="49" charset="0"/>
                <a:cs typeface="Courier New" panose="02070309020205020404" pitchFamily="49" charset="0"/>
              </a:rPr>
              <a:t>        else if ((instruction &gt;&gt; 3) === 0x08) { // 01000xxx - ZERO</a:t>
            </a:r>
          </a:p>
          <a:p>
            <a:r>
              <a:rPr lang="en-US" sz="2000" b="1" dirty="0">
                <a:latin typeface="Courier New" panose="02070309020205020404" pitchFamily="49" charset="0"/>
                <a:cs typeface="Courier New" panose="02070309020205020404" pitchFamily="49" charset="0"/>
              </a:rPr>
              <a:t>            const register = instruction &amp; 0x07;</a:t>
            </a:r>
          </a:p>
          <a:p>
            <a:r>
              <a:rPr lang="en-US" sz="2000" b="1" dirty="0">
                <a:latin typeface="Courier New" panose="02070309020205020404" pitchFamily="49" charset="0"/>
                <a:cs typeface="Courier New" panose="02070309020205020404" pitchFamily="49" charset="0"/>
              </a:rPr>
              <a:t>            const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this.getRegisterName</a:t>
            </a:r>
            <a:r>
              <a:rPr lang="en-US" sz="2000" b="1" dirty="0">
                <a:latin typeface="Courier New" panose="02070309020205020404" pitchFamily="49" charset="0"/>
                <a:cs typeface="Courier New" panose="02070309020205020404" pitchFamily="49" charset="0"/>
              </a:rPr>
              <a:t>(register);</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0;</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 CDC 6500 load/store architecture: </a:t>
            </a:r>
          </a:p>
          <a:p>
            <a:r>
              <a:rPr lang="en-US" sz="2000" b="1" dirty="0">
                <a:latin typeface="Courier New" panose="02070309020205020404" pitchFamily="49" charset="0"/>
                <a:cs typeface="Courier New" panose="02070309020205020404" pitchFamily="49" charset="0"/>
              </a:rPr>
              <a:t>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'a0') {</a:t>
            </a:r>
          </a:p>
          <a:p>
            <a:r>
              <a:rPr lang="en-US" sz="2000" b="1" dirty="0">
                <a:latin typeface="Courier New" panose="02070309020205020404" pitchFamily="49" charset="0"/>
                <a:cs typeface="Courier New" panose="02070309020205020404" pitchFamily="49" charset="0"/>
              </a:rPr>
              <a:t>                this.cpu.x0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[this.cpu.a0];</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'a1') {</a:t>
            </a:r>
          </a:p>
          <a:p>
            <a:r>
              <a:rPr lang="en-US" sz="2000" b="1" dirty="0">
                <a:latin typeface="Courier New" panose="02070309020205020404" pitchFamily="49" charset="0"/>
                <a:cs typeface="Courier New" panose="02070309020205020404" pitchFamily="49" charset="0"/>
              </a:rPr>
              <a:t>                this.cpu.x1 =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[this.cpu.a1];</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'a2')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[this.cpu.a2] = this.cpu.x2;</a:t>
            </a:r>
          </a:p>
          <a:p>
            <a:r>
              <a:rPr lang="en-US" sz="2000" b="1" dirty="0">
                <a:latin typeface="Courier New" panose="02070309020205020404" pitchFamily="49" charset="0"/>
                <a:cs typeface="Courier New" panose="02070309020205020404" pitchFamily="49" charset="0"/>
              </a:rPr>
              <a:t>            } else if (</a:t>
            </a:r>
            <a:r>
              <a:rPr lang="en-US" sz="2000" b="1" dirty="0" err="1">
                <a:latin typeface="Courier New" panose="02070309020205020404" pitchFamily="49" charset="0"/>
                <a:cs typeface="Courier New" panose="02070309020205020404" pitchFamily="49" charset="0"/>
              </a:rPr>
              <a:t>regName</a:t>
            </a:r>
            <a:r>
              <a:rPr lang="en-US" sz="2000" b="1" dirty="0">
                <a:latin typeface="Courier New" panose="02070309020205020404" pitchFamily="49" charset="0"/>
                <a:cs typeface="Courier New" panose="02070309020205020404" pitchFamily="49" charset="0"/>
              </a:rPr>
              <a:t> === 'a3')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this.cpu.memory</a:t>
            </a:r>
            <a:r>
              <a:rPr lang="en-US" sz="2000" b="1" dirty="0">
                <a:latin typeface="Courier New" panose="02070309020205020404" pitchFamily="49" charset="0"/>
                <a:cs typeface="Courier New" panose="02070309020205020404" pitchFamily="49" charset="0"/>
              </a:rPr>
              <a:t>[this.cpu.a3] = this.cpu.x3;</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775165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Emulators for Fun</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09384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Why we invented our own super simple processor to learn.</a:t>
            </a:r>
          </a:p>
        </p:txBody>
      </p:sp>
    </p:spTree>
    <p:extLst>
      <p:ext uri="{BB962C8B-B14F-4D97-AF65-F5344CB8AC3E}">
        <p14:creationId xmlns:p14="http://schemas.microsoft.com/office/powerpoint/2010/main" val="412732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p:txBody>
          <a:bodyPr>
            <a:normAutofit fontScale="92500" lnSpcReduction="10000"/>
          </a:bodyPr>
          <a:lstStyle/>
          <a:p>
            <a:r>
              <a:rPr lang="en-US" dirty="0"/>
              <a:t>MOS 6502 - Apple II – 1977 - 1993</a:t>
            </a:r>
          </a:p>
          <a:p>
            <a:r>
              <a:rPr lang="en-US" dirty="0"/>
              <a:t>Motorola MC68000 – Macintosh 1984-1994</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BD8D-0418-B10C-5D4D-CF7789535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2745BA-28CF-1D6C-B918-291F9C680DD0}"/>
              </a:ext>
            </a:extLst>
          </p:cNvPr>
          <p:cNvSpPr>
            <a:spLocks noGrp="1"/>
          </p:cNvSpPr>
          <p:nvPr>
            <p:ph type="title"/>
          </p:nvPr>
        </p:nvSpPr>
        <p:spPr>
          <a:xfrm>
            <a:off x="831850" y="1709739"/>
            <a:ext cx="10515600" cy="2526982"/>
          </a:xfrm>
        </p:spPr>
        <p:txBody>
          <a:bodyPr>
            <a:normAutofit fontScale="90000"/>
          </a:bodyPr>
          <a:lstStyle/>
          <a:p>
            <a:r>
              <a:rPr lang="en-US" dirty="0"/>
              <a:t>Reading:</a:t>
            </a:r>
            <a:br>
              <a:rPr lang="en-US" dirty="0"/>
            </a:br>
            <a:r>
              <a:rPr lang="en-US" dirty="0"/>
              <a:t>Post-</a:t>
            </a:r>
            <a:r>
              <a:rPr lang="en-US" dirty="0" err="1"/>
              <a:t>Risc</a:t>
            </a:r>
            <a:br>
              <a:rPr lang="en-US" dirty="0"/>
            </a:br>
            <a:r>
              <a:rPr lang="en-US" dirty="0"/>
              <a:t>Architecture</a:t>
            </a:r>
          </a:p>
        </p:txBody>
      </p:sp>
      <p:sp>
        <p:nvSpPr>
          <p:cNvPr id="3" name="Text Placeholder 2">
            <a:extLst>
              <a:ext uri="{FF2B5EF4-FFF2-40B4-BE49-F238E27FC236}">
                <a16:creationId xmlns:a16="http://schemas.microsoft.com/office/drawing/2014/main" id="{ADBBC03D-DDE4-4E7A-297D-FBB8EB97A80F}"/>
              </a:ext>
            </a:extLst>
          </p:cNvPr>
          <p:cNvSpPr>
            <a:spLocks noGrp="1"/>
          </p:cNvSpPr>
          <p:nvPr>
            <p:ph type="body" idx="1"/>
          </p:nvPr>
        </p:nvSpPr>
        <p:spPr>
          <a:xfrm>
            <a:off x="831850" y="4236721"/>
            <a:ext cx="10515600" cy="1852929"/>
          </a:xfrm>
        </p:spPr>
        <p:txBody>
          <a:bodyPr>
            <a:normAutofit/>
          </a:bodyPr>
          <a:lstStyle/>
          <a:p>
            <a:r>
              <a:rPr lang="en-US" dirty="0"/>
              <a:t>https://</a:t>
            </a:r>
            <a:r>
              <a:rPr lang="en-US" dirty="0" err="1"/>
              <a:t>cse.msu.edu</a:t>
            </a:r>
            <a:r>
              <a:rPr lang="en-US" dirty="0"/>
              <a:t>/~</a:t>
            </a:r>
            <a:r>
              <a:rPr lang="en-US" dirty="0" err="1"/>
              <a:t>enbody</a:t>
            </a:r>
            <a:r>
              <a:rPr lang="en-US" dirty="0"/>
              <a:t>/</a:t>
            </a:r>
            <a:r>
              <a:rPr lang="en-US" dirty="0" err="1"/>
              <a:t>postrisc</a:t>
            </a:r>
            <a:r>
              <a:rPr lang="en-US" dirty="0"/>
              <a:t>/postrisc2.htm</a:t>
            </a:r>
          </a:p>
          <a:p>
            <a:endParaRPr lang="en-US" dirty="0"/>
          </a:p>
        </p:txBody>
      </p:sp>
      <p:pic>
        <p:nvPicPr>
          <p:cNvPr id="5" name="Picture 4" descr="A picture of the Post RiSC aitecture withthe following components from top top bottom: memory, pre-decode, fetch flow, decode / nranch, instruction dispatch and reorder buffer, Execution units, load/store unit, branch unit, cashr memory completed instruction buffer and retire unit.  The exat informaion in this slide is less important than the understand that over time, the internal architecture of CPUs has gotten more complex in the quest for more and more speed.">
            <a:extLst>
              <a:ext uri="{FF2B5EF4-FFF2-40B4-BE49-F238E27FC236}">
                <a16:creationId xmlns:a16="http://schemas.microsoft.com/office/drawing/2014/main" id="{3E9E5B98-D30C-F292-69EE-DF04005CD912}"/>
              </a:ext>
            </a:extLst>
          </p:cNvPr>
          <p:cNvPicPr>
            <a:picLocks noChangeAspect="1"/>
          </p:cNvPicPr>
          <p:nvPr/>
        </p:nvPicPr>
        <p:blipFill>
          <a:blip r:embed="rId2"/>
          <a:stretch>
            <a:fillRect/>
          </a:stretch>
        </p:blipFill>
        <p:spPr>
          <a:xfrm>
            <a:off x="8011271" y="768350"/>
            <a:ext cx="3661997" cy="5029835"/>
          </a:xfrm>
          <a:prstGeom prst="rect">
            <a:avLst/>
          </a:prstGeom>
        </p:spPr>
      </p:pic>
    </p:spTree>
    <p:extLst>
      <p:ext uri="{BB962C8B-B14F-4D97-AF65-F5344CB8AC3E}">
        <p14:creationId xmlns:p14="http://schemas.microsoft.com/office/powerpoint/2010/main" val="2596238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4BB23-9F69-64A2-93F8-24F4E4F31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52E59-A25F-1938-A076-1DFCAC1F4A40}"/>
              </a:ext>
            </a:extLst>
          </p:cNvPr>
          <p:cNvSpPr>
            <a:spLocks noGrp="1"/>
          </p:cNvSpPr>
          <p:nvPr>
            <p:ph type="title"/>
          </p:nvPr>
        </p:nvSpPr>
        <p:spPr>
          <a:xfrm>
            <a:off x="831850" y="1709739"/>
            <a:ext cx="10515600" cy="2526982"/>
          </a:xfrm>
        </p:spPr>
        <p:txBody>
          <a:bodyPr/>
          <a:lstStyle/>
          <a:p>
            <a:r>
              <a:rPr lang="en-US" dirty="0"/>
              <a:t>Reading:</a:t>
            </a:r>
            <a:br>
              <a:rPr lang="en-US" dirty="0"/>
            </a:br>
            <a:r>
              <a:rPr lang="en-US" dirty="0"/>
              <a:t>Intel 4004</a:t>
            </a:r>
          </a:p>
        </p:txBody>
      </p:sp>
      <p:sp>
        <p:nvSpPr>
          <p:cNvPr id="3" name="Text Placeholder 2">
            <a:extLst>
              <a:ext uri="{FF2B5EF4-FFF2-40B4-BE49-F238E27FC236}">
                <a16:creationId xmlns:a16="http://schemas.microsoft.com/office/drawing/2014/main" id="{82C0C10C-25B5-CC65-2821-C682BCAE0735}"/>
              </a:ext>
            </a:extLst>
          </p:cNvPr>
          <p:cNvSpPr>
            <a:spLocks noGrp="1"/>
          </p:cNvSpPr>
          <p:nvPr>
            <p:ph type="body" idx="1"/>
          </p:nvPr>
        </p:nvSpPr>
        <p:spPr>
          <a:xfrm>
            <a:off x="831850" y="4236721"/>
            <a:ext cx="10515600" cy="1852929"/>
          </a:xfrm>
        </p:spPr>
        <p:txBody>
          <a:bodyPr>
            <a:normAutofit/>
          </a:bodyPr>
          <a:lstStyle/>
          <a:p>
            <a:r>
              <a:rPr lang="en-US" dirty="0"/>
              <a:t>https://www.4004.com/</a:t>
            </a:r>
          </a:p>
          <a:p>
            <a:r>
              <a:rPr lang="en-US" dirty="0"/>
              <a:t>http://e4004.szyc.org/</a:t>
            </a:r>
          </a:p>
          <a:p>
            <a:r>
              <a:rPr lang="en-US" dirty="0"/>
              <a:t>http://e4004.szyc.org/</a:t>
            </a:r>
            <a:r>
              <a:rPr lang="en-US" dirty="0" err="1"/>
              <a:t>iset.html</a:t>
            </a:r>
            <a:endParaRPr lang="en-US" dirty="0"/>
          </a:p>
          <a:p>
            <a:r>
              <a:rPr lang="en-US" dirty="0"/>
              <a:t>http://e4004.szyc.org/emu/</a:t>
            </a:r>
          </a:p>
          <a:p>
            <a:endParaRPr lang="en-US" dirty="0"/>
          </a:p>
        </p:txBody>
      </p:sp>
      <p:pic>
        <p:nvPicPr>
          <p:cNvPr id="4" name="Picture 3" descr="A picture of the layout of the Intel 4004 taken with a microscope showing gates and wires.">
            <a:extLst>
              <a:ext uri="{FF2B5EF4-FFF2-40B4-BE49-F238E27FC236}">
                <a16:creationId xmlns:a16="http://schemas.microsoft.com/office/drawing/2014/main" id="{7BD79B1D-F3F0-F135-ADEC-164EF9F97982}"/>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0520668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the list of machine code instructions for the Intel 4004 taken from http://e4004.szyc.org/iset.html">
            <a:hlinkClick r:id="rId2"/>
            <a:extLst>
              <a:ext uri="{FF2B5EF4-FFF2-40B4-BE49-F238E27FC236}">
                <a16:creationId xmlns:a16="http://schemas.microsoft.com/office/drawing/2014/main" id="{320B8741-3A48-0C13-2B7B-9362519441A2}"/>
              </a:ext>
            </a:extLst>
          </p:cNvPr>
          <p:cNvPicPr>
            <a:picLocks noChangeAspect="1"/>
          </p:cNvPicPr>
          <p:nvPr/>
        </p:nvPicPr>
        <p:blipFill>
          <a:blip r:embed="rId3"/>
          <a:srcRect l="15643" t="19125" r="17420" b="5101"/>
          <a:stretch/>
        </p:blipFill>
        <p:spPr>
          <a:xfrm>
            <a:off x="2091526" y="240547"/>
            <a:ext cx="7643188" cy="5505994"/>
          </a:xfrm>
          <a:prstGeom prst="rect">
            <a:avLst/>
          </a:prstGeom>
        </p:spPr>
      </p:pic>
      <p:sp>
        <p:nvSpPr>
          <p:cNvPr id="8" name="Title 7">
            <a:extLst>
              <a:ext uri="{FF2B5EF4-FFF2-40B4-BE49-F238E27FC236}">
                <a16:creationId xmlns:a16="http://schemas.microsoft.com/office/drawing/2014/main" id="{BF556642-E33A-8A26-70CD-389F2F8AC93C}"/>
              </a:ext>
            </a:extLst>
          </p:cNvPr>
          <p:cNvSpPr>
            <a:spLocks noGrp="1"/>
          </p:cNvSpPr>
          <p:nvPr>
            <p:ph type="title"/>
          </p:nvPr>
        </p:nvSpPr>
        <p:spPr>
          <a:xfrm>
            <a:off x="655320" y="5891349"/>
            <a:ext cx="10515600" cy="726104"/>
          </a:xfrm>
        </p:spPr>
        <p:txBody>
          <a:bodyPr>
            <a:normAutofit/>
          </a:bodyPr>
          <a:lstStyle/>
          <a:p>
            <a:r>
              <a:rPr lang="en-US" sz="3200" dirty="0"/>
              <a:t>http://e4004.szyc.org/</a:t>
            </a:r>
            <a:r>
              <a:rPr lang="en-US" sz="3200" dirty="0" err="1"/>
              <a:t>iset.html</a:t>
            </a:r>
            <a:endParaRPr lang="en-US" sz="3200" dirty="0"/>
          </a:p>
        </p:txBody>
      </p:sp>
    </p:spTree>
    <p:extLst>
      <p:ext uri="{BB962C8B-B14F-4D97-AF65-F5344CB8AC3E}">
        <p14:creationId xmlns:p14="http://schemas.microsoft.com/office/powerpoint/2010/main" val="31182521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 is a screen shot of an Intel 4004 emulator at http://e4004.szyc.org/emu/">
            <a:hlinkClick r:id="rId2"/>
            <a:extLst>
              <a:ext uri="{FF2B5EF4-FFF2-40B4-BE49-F238E27FC236}">
                <a16:creationId xmlns:a16="http://schemas.microsoft.com/office/drawing/2014/main" id="{C38DE1E9-1AF6-0D18-9393-D08D75510AF3}"/>
              </a:ext>
            </a:extLst>
          </p:cNvPr>
          <p:cNvPicPr>
            <a:picLocks noChangeAspect="1"/>
          </p:cNvPicPr>
          <p:nvPr/>
        </p:nvPicPr>
        <p:blipFill>
          <a:blip r:embed="rId3"/>
          <a:srcRect l="13209" t="15618" r="14986" b="5013"/>
          <a:stretch/>
        </p:blipFill>
        <p:spPr>
          <a:xfrm>
            <a:off x="4445875" y="1481957"/>
            <a:ext cx="6432331" cy="4524437"/>
          </a:xfrm>
          <a:prstGeom prst="rect">
            <a:avLst/>
          </a:prstGeom>
        </p:spPr>
      </p:pic>
      <p:sp>
        <p:nvSpPr>
          <p:cNvPr id="8" name="Title 7">
            <a:extLst>
              <a:ext uri="{FF2B5EF4-FFF2-40B4-BE49-F238E27FC236}">
                <a16:creationId xmlns:a16="http://schemas.microsoft.com/office/drawing/2014/main" id="{563B7CDB-D3CD-4CB3-E394-BB74025EC26C}"/>
              </a:ext>
            </a:extLst>
          </p:cNvPr>
          <p:cNvSpPr>
            <a:spLocks noGrp="1"/>
          </p:cNvSpPr>
          <p:nvPr>
            <p:ph type="title"/>
          </p:nvPr>
        </p:nvSpPr>
        <p:spPr/>
        <p:txBody>
          <a:bodyPr/>
          <a:lstStyle/>
          <a:p>
            <a:r>
              <a:rPr lang="en-US" dirty="0"/>
              <a:t>http://e4004.szyc.org/emu/</a:t>
            </a:r>
          </a:p>
        </p:txBody>
      </p:sp>
    </p:spTree>
    <p:extLst>
      <p:ext uri="{BB962C8B-B14F-4D97-AF65-F5344CB8AC3E}">
        <p14:creationId xmlns:p14="http://schemas.microsoft.com/office/powerpoint/2010/main" val="1963469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650277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6702469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3029292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Looked at CPU Evolution over time</a:t>
            </a:r>
          </a:p>
          <a:p>
            <a:r>
              <a:rPr lang="en-US" dirty="0"/>
              <a:t>Looked back at the Intel 4004</a:t>
            </a:r>
          </a:p>
          <a:p>
            <a:r>
              <a:rPr lang="en-US" dirty="0"/>
              <a:t>Looked forward at Web Assembly (WASM)</a:t>
            </a:r>
          </a:p>
        </p:txBody>
      </p:sp>
    </p:spTree>
    <p:extLst>
      <p:ext uri="{BB962C8B-B14F-4D97-AF65-F5344CB8AC3E}">
        <p14:creationId xmlns:p14="http://schemas.microsoft.com/office/powerpoint/2010/main" val="2697238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1831</TotalTime>
  <Words>6249</Words>
  <Application>Microsoft Macintosh PowerPoint</Application>
  <PresentationFormat>Widescreen</PresentationFormat>
  <Paragraphs>1729</Paragraphs>
  <Slides>94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Cabin</vt:lpstr>
      <vt:lpstr>Arial</vt:lpstr>
      <vt:lpstr>Calibri</vt:lpstr>
      <vt:lpstr>Calibri Light</vt:lpstr>
      <vt:lpstr>Courier</vt:lpstr>
      <vt:lpstr>Courier New</vt:lpstr>
      <vt:lpstr>Menlo</vt:lpstr>
      <vt:lpstr>Monaco</vt:lpstr>
      <vt:lpstr>Wingdings</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The Essense of Programming</vt:lpstr>
      <vt:lpstr>What is Programming? Python for Everybody </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From Python to C (Rosetta Stone) www.cc4e.com</vt:lpstr>
      <vt:lpstr>Counted Loop</vt:lpstr>
      <vt:lpstr>Read A File</vt:lpstr>
      <vt:lpstr>Shouting</vt:lpstr>
      <vt:lpstr>Summary of Basics of Programming</vt:lpstr>
      <vt:lpstr>Lets Design a CPU</vt:lpstr>
      <vt:lpstr>Why wouldn't we use a modern CPU?</vt:lpstr>
      <vt:lpstr>ARM Assembly</vt:lpstr>
      <vt:lpstr>Intel X86 Assembly</vt:lpstr>
      <vt:lpstr>MOS Technology 6502</vt:lpstr>
      <vt:lpstr>CDC 6504 – Named for the CDC 6500</vt:lpstr>
      <vt:lpstr>CDC 6504 – Named for CDC 6500</vt:lpstr>
      <vt:lpstr>The CDC6504 Architecture</vt:lpstr>
      <vt:lpstr>CDC6504 Architecture</vt:lpstr>
      <vt:lpstr>Memory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8-Bit Instructions (review)</vt:lpstr>
      <vt:lpstr>16-Bit Instructions (a.k.a. immediate)</vt:lpstr>
      <vt:lpstr>There is no IF statement in Machine Code</vt:lpstr>
      <vt:lpstr>PowerPoint Presentation</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Set a Register</vt:lpstr>
      <vt:lpstr>Register Arithmetic</vt:lpstr>
      <vt:lpstr>Comparison and Jumps</vt:lpstr>
      <vt:lpstr>Miscellaneous Instructions</vt:lpstr>
      <vt:lpstr>Data Directive – Assembly Only</vt:lpstr>
      <vt:lpstr>Summary</vt:lpstr>
      <vt:lpstr>CDC 6504 – Decoding Machine Language</vt:lpstr>
      <vt:lpstr>CDC 6504 - Assembly / Machine Code</vt:lpstr>
      <vt:lpstr>Single Register 8-bit Instruction</vt:lpstr>
      <vt:lpstr>Set Register to Constant (16-bit instruction)</vt:lpstr>
      <vt:lpstr>Single Register 8-Bit Instruction</vt:lpstr>
      <vt:lpstr>Two Register Instruction</vt:lpstr>
      <vt:lpstr>Halt Instruction</vt:lpstr>
      <vt:lpstr>CDC6504 Emulator in JavaScript</vt:lpstr>
      <vt:lpstr>Emulators for Fun</vt:lpstr>
      <vt:lpstr>Building Emulators for Historical CPUs</vt:lpstr>
      <vt:lpstr>Archive.org: Internet Arcade</vt:lpstr>
      <vt:lpstr>Game: Dig Dug</vt:lpstr>
      <vt:lpstr>Dig Dug Startup – JSMAME Emulator</vt:lpstr>
      <vt:lpstr>CPU Evolution</vt:lpstr>
      <vt:lpstr>Apple Computer Processors over time</vt:lpstr>
      <vt:lpstr>Reading: Post-Risc Architecture</vt:lpstr>
      <vt:lpstr>Reading: Intel 4004</vt:lpstr>
      <vt:lpstr>http://e4004.szyc.org/iset.html</vt:lpstr>
      <vt:lpstr>http://e4004.szyc.org/emu/</vt:lpstr>
      <vt:lpstr>WASM – Web Assembly</vt:lpstr>
      <vt:lpstr>WASM Hello World</vt:lpstr>
      <vt:lpstr>PowerPoint Presentation</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122</cp:revision>
  <dcterms:created xsi:type="dcterms:W3CDTF">2023-02-08T12:14:18Z</dcterms:created>
  <dcterms:modified xsi:type="dcterms:W3CDTF">2025-11-19T21:41:32Z</dcterms:modified>
</cp:coreProperties>
</file>